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handoutMasterIdLst>
    <p:handoutMasterId r:id="rId28"/>
  </p:handoutMasterIdLst>
  <p:sldIdLst>
    <p:sldId id="325" r:id="rId2"/>
    <p:sldId id="324" r:id="rId3"/>
    <p:sldId id="308" r:id="rId4"/>
    <p:sldId id="326" r:id="rId5"/>
    <p:sldId id="306" r:id="rId6"/>
    <p:sldId id="342" r:id="rId7"/>
    <p:sldId id="330" r:id="rId8"/>
    <p:sldId id="331" r:id="rId9"/>
    <p:sldId id="343" r:id="rId10"/>
    <p:sldId id="344" r:id="rId11"/>
    <p:sldId id="332" r:id="rId12"/>
    <p:sldId id="340" r:id="rId13"/>
    <p:sldId id="333" r:id="rId14"/>
    <p:sldId id="341" r:id="rId15"/>
    <p:sldId id="334" r:id="rId16"/>
    <p:sldId id="309" r:id="rId17"/>
    <p:sldId id="312" r:id="rId18"/>
    <p:sldId id="313" r:id="rId19"/>
    <p:sldId id="336" r:id="rId20"/>
    <p:sldId id="314" r:id="rId21"/>
    <p:sldId id="316" r:id="rId22"/>
    <p:sldId id="318" r:id="rId23"/>
    <p:sldId id="320" r:id="rId24"/>
    <p:sldId id="339" r:id="rId25"/>
    <p:sldId id="304"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3DA8DAB-328B-4012-A0F2-BD5A885547A8}">
          <p14:sldIdLst>
            <p14:sldId id="325"/>
            <p14:sldId id="324"/>
            <p14:sldId id="308"/>
            <p14:sldId id="326"/>
            <p14:sldId id="306"/>
            <p14:sldId id="342"/>
            <p14:sldId id="330"/>
            <p14:sldId id="331"/>
            <p14:sldId id="343"/>
            <p14:sldId id="344"/>
            <p14:sldId id="332"/>
            <p14:sldId id="340"/>
            <p14:sldId id="333"/>
            <p14:sldId id="341"/>
            <p14:sldId id="334"/>
            <p14:sldId id="309"/>
            <p14:sldId id="312"/>
            <p14:sldId id="313"/>
            <p14:sldId id="336"/>
            <p14:sldId id="314"/>
            <p14:sldId id="316"/>
            <p14:sldId id="318"/>
            <p14:sldId id="320"/>
            <p14:sldId id="339"/>
            <p14:sldId id="30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AF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05" autoAdjust="0"/>
  </p:normalViewPr>
  <p:slideViewPr>
    <p:cSldViewPr>
      <p:cViewPr>
        <p:scale>
          <a:sx n="71" d="100"/>
          <a:sy n="71" d="100"/>
        </p:scale>
        <p:origin x="-1356" y="6"/>
      </p:cViewPr>
      <p:guideLst>
        <p:guide orient="horz" pos="2160"/>
        <p:guide pos="2880"/>
      </p:guideLst>
    </p:cSldViewPr>
  </p:slideViewPr>
  <p:notesTextViewPr>
    <p:cViewPr>
      <p:scale>
        <a:sx n="1" d="1"/>
        <a:sy n="1" d="1"/>
      </p:scale>
      <p:origin x="0" y="0"/>
    </p:cViewPr>
  </p:notesTextViewPr>
  <p:sorterViewPr>
    <p:cViewPr>
      <p:scale>
        <a:sx n="97" d="100"/>
        <a:sy n="97" d="100"/>
      </p:scale>
      <p:origin x="0" y="1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B91AF4-EF00-47F9-B31A-B5716EC4CC9F}" type="doc">
      <dgm:prSet loTypeId="urn:microsoft.com/office/officeart/2005/8/layout/cycle1" loCatId="cycle" qsTypeId="urn:microsoft.com/office/officeart/2005/8/quickstyle/simple3" qsCatId="simple" csTypeId="urn:microsoft.com/office/officeart/2005/8/colors/accent1_2" csCatId="accent1" phldr="1"/>
      <dgm:spPr/>
      <dgm:t>
        <a:bodyPr/>
        <a:lstStyle/>
        <a:p>
          <a:endParaRPr lang="en-US"/>
        </a:p>
      </dgm:t>
    </dgm:pt>
    <dgm:pt modelId="{52C0A08C-54AF-4977-999B-4E8289DA00FB}">
      <dgm:prSet phldrT="[Text]" phldr="1"/>
      <dgm:spPr/>
      <dgm:t>
        <a:bodyPr/>
        <a:lstStyle/>
        <a:p>
          <a:endParaRPr lang="en-US"/>
        </a:p>
      </dgm:t>
    </dgm:pt>
    <dgm:pt modelId="{C5BD1FD7-AFA5-4F9E-872B-90B4264B923E}" type="parTrans" cxnId="{02950BEE-D094-4D24-9E18-C2029BCD966B}">
      <dgm:prSet/>
      <dgm:spPr/>
      <dgm:t>
        <a:bodyPr/>
        <a:lstStyle/>
        <a:p>
          <a:endParaRPr lang="en-US"/>
        </a:p>
      </dgm:t>
    </dgm:pt>
    <dgm:pt modelId="{F40304EC-54E1-4A2E-86D7-1171B08BDF61}" type="sibTrans" cxnId="{02950BEE-D094-4D24-9E18-C2029BCD966B}">
      <dgm:prSet/>
      <dgm:spPr>
        <a:solidFill>
          <a:srgbClr val="FEAF12"/>
        </a:solidFill>
      </dgm:spPr>
      <dgm:t>
        <a:bodyPr/>
        <a:lstStyle/>
        <a:p>
          <a:endParaRPr lang="en-US"/>
        </a:p>
      </dgm:t>
    </dgm:pt>
    <dgm:pt modelId="{E506BF33-19D8-49EA-BF31-BBDB8BFEC1D5}">
      <dgm:prSet phldrT="[Text]" phldr="1"/>
      <dgm:spPr/>
      <dgm:t>
        <a:bodyPr/>
        <a:lstStyle/>
        <a:p>
          <a:endParaRPr lang="en-US"/>
        </a:p>
      </dgm:t>
    </dgm:pt>
    <dgm:pt modelId="{04D3D1F0-6A02-4B45-8174-0440E23CCC26}" type="parTrans" cxnId="{181A241B-A313-4251-ABC0-3EC1EE1AC0B6}">
      <dgm:prSet/>
      <dgm:spPr/>
      <dgm:t>
        <a:bodyPr/>
        <a:lstStyle/>
        <a:p>
          <a:endParaRPr lang="en-US"/>
        </a:p>
      </dgm:t>
    </dgm:pt>
    <dgm:pt modelId="{415CBB52-766B-450C-8189-9DA34254C2CD}" type="sibTrans" cxnId="{181A241B-A313-4251-ABC0-3EC1EE1AC0B6}">
      <dgm:prSet/>
      <dgm:spPr>
        <a:solidFill>
          <a:srgbClr val="FF0000"/>
        </a:solidFill>
      </dgm:spPr>
      <dgm:t>
        <a:bodyPr/>
        <a:lstStyle/>
        <a:p>
          <a:endParaRPr lang="en-US"/>
        </a:p>
      </dgm:t>
    </dgm:pt>
    <dgm:pt modelId="{1DB511E2-A761-487D-8169-6DB68CBD2D26}">
      <dgm:prSet phldrT="[Text]" phldr="1"/>
      <dgm:spPr/>
      <dgm:t>
        <a:bodyPr/>
        <a:lstStyle/>
        <a:p>
          <a:endParaRPr lang="en-US"/>
        </a:p>
      </dgm:t>
    </dgm:pt>
    <dgm:pt modelId="{77CF85AE-6378-4DE7-AA05-2F35BF82D078}" type="parTrans" cxnId="{275DBFA9-1E18-4297-9BE5-267F71684557}">
      <dgm:prSet/>
      <dgm:spPr/>
      <dgm:t>
        <a:bodyPr/>
        <a:lstStyle/>
        <a:p>
          <a:endParaRPr lang="en-US"/>
        </a:p>
      </dgm:t>
    </dgm:pt>
    <dgm:pt modelId="{BA25DEA2-D567-4340-9CB5-82C7F238EED6}" type="sibTrans" cxnId="{275DBFA9-1E18-4297-9BE5-267F71684557}">
      <dgm:prSet/>
      <dgm:spPr>
        <a:solidFill>
          <a:srgbClr val="00B050"/>
        </a:solidFill>
      </dgm:spPr>
      <dgm:t>
        <a:bodyPr/>
        <a:lstStyle/>
        <a:p>
          <a:endParaRPr lang="en-US"/>
        </a:p>
      </dgm:t>
    </dgm:pt>
    <dgm:pt modelId="{BC58F30B-4D69-4F08-AD80-F7C69D2ACF94}">
      <dgm:prSet phldrT="[Text]" phldr="1"/>
      <dgm:spPr/>
      <dgm:t>
        <a:bodyPr/>
        <a:lstStyle/>
        <a:p>
          <a:endParaRPr lang="en-US" dirty="0"/>
        </a:p>
      </dgm:t>
    </dgm:pt>
    <dgm:pt modelId="{82F6440F-F53F-4DD6-9600-92F25F57B51F}" type="sibTrans" cxnId="{13147565-6F79-4BF6-A5B7-CCDC24D13BA3}">
      <dgm:prSet/>
      <dgm:spPr>
        <a:solidFill>
          <a:srgbClr val="0070C0"/>
        </a:solidFill>
      </dgm:spPr>
      <dgm:t>
        <a:bodyPr/>
        <a:lstStyle/>
        <a:p>
          <a:endParaRPr lang="en-US"/>
        </a:p>
      </dgm:t>
    </dgm:pt>
    <dgm:pt modelId="{A8FB48D1-97DB-492F-B7BD-261DD465EDB9}" type="parTrans" cxnId="{13147565-6F79-4BF6-A5B7-CCDC24D13BA3}">
      <dgm:prSet/>
      <dgm:spPr/>
      <dgm:t>
        <a:bodyPr/>
        <a:lstStyle/>
        <a:p>
          <a:endParaRPr lang="en-US"/>
        </a:p>
      </dgm:t>
    </dgm:pt>
    <dgm:pt modelId="{AA8678C9-9DD5-4AC0-9D72-2E5BFC12C49A}">
      <dgm:prSet phldrT="[Text]" phldr="1"/>
      <dgm:spPr/>
      <dgm:t>
        <a:bodyPr/>
        <a:lstStyle/>
        <a:p>
          <a:endParaRPr lang="en-US" dirty="0"/>
        </a:p>
      </dgm:t>
    </dgm:pt>
    <dgm:pt modelId="{3063864F-4835-421E-A955-619C12AB1A37}" type="parTrans" cxnId="{55BEDA3F-5A3D-4FC8-9BA9-740E59D47EFA}">
      <dgm:prSet/>
      <dgm:spPr/>
      <dgm:t>
        <a:bodyPr/>
        <a:lstStyle/>
        <a:p>
          <a:endParaRPr lang="en-US"/>
        </a:p>
      </dgm:t>
    </dgm:pt>
    <dgm:pt modelId="{ECF82CE0-506B-43ED-B61B-2702B28B7CAF}" type="sibTrans" cxnId="{55BEDA3F-5A3D-4FC8-9BA9-740E59D47EFA}">
      <dgm:prSet/>
      <dgm:spPr>
        <a:solidFill>
          <a:srgbClr val="FFFF00"/>
        </a:solidFill>
      </dgm:spPr>
      <dgm:t>
        <a:bodyPr/>
        <a:lstStyle/>
        <a:p>
          <a:endParaRPr lang="en-US"/>
        </a:p>
      </dgm:t>
    </dgm:pt>
    <dgm:pt modelId="{AE66298A-56B8-4430-9AD4-62741F876680}">
      <dgm:prSet phldrT="[Text]" phldr="1"/>
      <dgm:spPr/>
      <dgm:t>
        <a:bodyPr/>
        <a:lstStyle/>
        <a:p>
          <a:endParaRPr lang="en-US" dirty="0"/>
        </a:p>
      </dgm:t>
    </dgm:pt>
    <dgm:pt modelId="{329BD0D4-35CF-4E57-858C-24194A55DE85}" type="sibTrans" cxnId="{57DE2D6E-52FD-4D6E-B66C-33D947F306F8}">
      <dgm:prSet/>
      <dgm:spPr>
        <a:solidFill>
          <a:srgbClr val="7030A0"/>
        </a:solidFill>
        <a:ln>
          <a:solidFill>
            <a:srgbClr val="7030A0"/>
          </a:solidFill>
        </a:ln>
      </dgm:spPr>
      <dgm:t>
        <a:bodyPr/>
        <a:lstStyle/>
        <a:p>
          <a:endParaRPr lang="en-US"/>
        </a:p>
      </dgm:t>
    </dgm:pt>
    <dgm:pt modelId="{DC71FC56-22A7-4B5A-9D84-8909CB28DC0D}" type="parTrans" cxnId="{57DE2D6E-52FD-4D6E-B66C-33D947F306F8}">
      <dgm:prSet/>
      <dgm:spPr/>
      <dgm:t>
        <a:bodyPr/>
        <a:lstStyle/>
        <a:p>
          <a:endParaRPr lang="en-US"/>
        </a:p>
      </dgm:t>
    </dgm:pt>
    <dgm:pt modelId="{B6258A39-6401-47BB-AA89-92FC9744D715}" type="pres">
      <dgm:prSet presAssocID="{B1B91AF4-EF00-47F9-B31A-B5716EC4CC9F}" presName="cycle" presStyleCnt="0">
        <dgm:presLayoutVars>
          <dgm:dir/>
          <dgm:resizeHandles val="exact"/>
        </dgm:presLayoutVars>
      </dgm:prSet>
      <dgm:spPr/>
      <dgm:t>
        <a:bodyPr/>
        <a:lstStyle/>
        <a:p>
          <a:endParaRPr lang="en-US"/>
        </a:p>
      </dgm:t>
    </dgm:pt>
    <dgm:pt modelId="{49CE9A1A-0474-4A46-828B-B32A1E617456}" type="pres">
      <dgm:prSet presAssocID="{AE66298A-56B8-4430-9AD4-62741F876680}" presName="dummy" presStyleCnt="0"/>
      <dgm:spPr/>
    </dgm:pt>
    <dgm:pt modelId="{8582FE1B-5887-4683-AAD6-CACC75715033}" type="pres">
      <dgm:prSet presAssocID="{AE66298A-56B8-4430-9AD4-62741F876680}" presName="node" presStyleLbl="revTx" presStyleIdx="0" presStyleCnt="6" custRadScaleRad="102665" custRadScaleInc="-4473">
        <dgm:presLayoutVars>
          <dgm:bulletEnabled val="1"/>
        </dgm:presLayoutVars>
      </dgm:prSet>
      <dgm:spPr/>
      <dgm:t>
        <a:bodyPr/>
        <a:lstStyle/>
        <a:p>
          <a:endParaRPr lang="en-US"/>
        </a:p>
      </dgm:t>
    </dgm:pt>
    <dgm:pt modelId="{25D771FE-4643-4D4B-9323-4831E873E1C0}" type="pres">
      <dgm:prSet presAssocID="{329BD0D4-35CF-4E57-858C-24194A55DE85}" presName="sibTrans" presStyleLbl="node1" presStyleIdx="0" presStyleCnt="6"/>
      <dgm:spPr/>
      <dgm:t>
        <a:bodyPr/>
        <a:lstStyle/>
        <a:p>
          <a:endParaRPr lang="en-US"/>
        </a:p>
      </dgm:t>
    </dgm:pt>
    <dgm:pt modelId="{A3BA3E18-D5FD-45F0-A0E1-B9E3D060D2EC}" type="pres">
      <dgm:prSet presAssocID="{BC58F30B-4D69-4F08-AD80-F7C69D2ACF94}" presName="dummy" presStyleCnt="0"/>
      <dgm:spPr/>
    </dgm:pt>
    <dgm:pt modelId="{8E117D57-094E-4837-98BF-199C282E68AC}" type="pres">
      <dgm:prSet presAssocID="{BC58F30B-4D69-4F08-AD80-F7C69D2ACF94}" presName="node" presStyleLbl="revTx" presStyleIdx="1" presStyleCnt="6">
        <dgm:presLayoutVars>
          <dgm:bulletEnabled val="1"/>
        </dgm:presLayoutVars>
      </dgm:prSet>
      <dgm:spPr/>
      <dgm:t>
        <a:bodyPr/>
        <a:lstStyle/>
        <a:p>
          <a:endParaRPr lang="en-US"/>
        </a:p>
      </dgm:t>
    </dgm:pt>
    <dgm:pt modelId="{4019A09E-D226-4DA6-87D5-835F1B7F4E46}" type="pres">
      <dgm:prSet presAssocID="{82F6440F-F53F-4DD6-9600-92F25F57B51F}" presName="sibTrans" presStyleLbl="node1" presStyleIdx="1" presStyleCnt="6"/>
      <dgm:spPr/>
      <dgm:t>
        <a:bodyPr/>
        <a:lstStyle/>
        <a:p>
          <a:endParaRPr lang="en-US"/>
        </a:p>
      </dgm:t>
    </dgm:pt>
    <dgm:pt modelId="{0F80F5C0-605A-4DA6-BD29-B25FF5E4A9EE}" type="pres">
      <dgm:prSet presAssocID="{AA8678C9-9DD5-4AC0-9D72-2E5BFC12C49A}" presName="dummy" presStyleCnt="0"/>
      <dgm:spPr/>
    </dgm:pt>
    <dgm:pt modelId="{CB49A60C-037C-4E0F-B283-AE3C18D34C22}" type="pres">
      <dgm:prSet presAssocID="{AA8678C9-9DD5-4AC0-9D72-2E5BFC12C49A}" presName="node" presStyleLbl="revTx" presStyleIdx="2" presStyleCnt="6">
        <dgm:presLayoutVars>
          <dgm:bulletEnabled val="1"/>
        </dgm:presLayoutVars>
      </dgm:prSet>
      <dgm:spPr/>
      <dgm:t>
        <a:bodyPr/>
        <a:lstStyle/>
        <a:p>
          <a:endParaRPr lang="en-US"/>
        </a:p>
      </dgm:t>
    </dgm:pt>
    <dgm:pt modelId="{01FC73E5-3968-43A2-ABF5-9F2F576E1623}" type="pres">
      <dgm:prSet presAssocID="{ECF82CE0-506B-43ED-B61B-2702B28B7CAF}" presName="sibTrans" presStyleLbl="node1" presStyleIdx="2" presStyleCnt="6"/>
      <dgm:spPr/>
      <dgm:t>
        <a:bodyPr/>
        <a:lstStyle/>
        <a:p>
          <a:endParaRPr lang="en-US"/>
        </a:p>
      </dgm:t>
    </dgm:pt>
    <dgm:pt modelId="{CF36743C-8898-497C-AA79-ABF667568581}" type="pres">
      <dgm:prSet presAssocID="{52C0A08C-54AF-4977-999B-4E8289DA00FB}" presName="dummy" presStyleCnt="0"/>
      <dgm:spPr/>
    </dgm:pt>
    <dgm:pt modelId="{13953ADC-9F23-49A6-8CE0-4A0A857BAB9E}" type="pres">
      <dgm:prSet presAssocID="{52C0A08C-54AF-4977-999B-4E8289DA00FB}" presName="node" presStyleLbl="revTx" presStyleIdx="3" presStyleCnt="6">
        <dgm:presLayoutVars>
          <dgm:bulletEnabled val="1"/>
        </dgm:presLayoutVars>
      </dgm:prSet>
      <dgm:spPr/>
      <dgm:t>
        <a:bodyPr/>
        <a:lstStyle/>
        <a:p>
          <a:endParaRPr lang="en-US"/>
        </a:p>
      </dgm:t>
    </dgm:pt>
    <dgm:pt modelId="{C4EBF146-BE3A-4506-BBC5-EDE47B8222A9}" type="pres">
      <dgm:prSet presAssocID="{F40304EC-54E1-4A2E-86D7-1171B08BDF61}" presName="sibTrans" presStyleLbl="node1" presStyleIdx="3" presStyleCnt="6"/>
      <dgm:spPr/>
      <dgm:t>
        <a:bodyPr/>
        <a:lstStyle/>
        <a:p>
          <a:endParaRPr lang="en-US"/>
        </a:p>
      </dgm:t>
    </dgm:pt>
    <dgm:pt modelId="{551AE32E-1D88-4146-AB28-6644EB85DEB2}" type="pres">
      <dgm:prSet presAssocID="{E506BF33-19D8-49EA-BF31-BBDB8BFEC1D5}" presName="dummy" presStyleCnt="0"/>
      <dgm:spPr/>
    </dgm:pt>
    <dgm:pt modelId="{DF616AB6-5C0B-4E9E-8243-A92991B052D0}" type="pres">
      <dgm:prSet presAssocID="{E506BF33-19D8-49EA-BF31-BBDB8BFEC1D5}" presName="node" presStyleLbl="revTx" presStyleIdx="4" presStyleCnt="6">
        <dgm:presLayoutVars>
          <dgm:bulletEnabled val="1"/>
        </dgm:presLayoutVars>
      </dgm:prSet>
      <dgm:spPr/>
      <dgm:t>
        <a:bodyPr/>
        <a:lstStyle/>
        <a:p>
          <a:endParaRPr lang="en-US"/>
        </a:p>
      </dgm:t>
    </dgm:pt>
    <dgm:pt modelId="{7FE424D6-89FF-468B-8D45-890D96EB3F5B}" type="pres">
      <dgm:prSet presAssocID="{415CBB52-766B-450C-8189-9DA34254C2CD}" presName="sibTrans" presStyleLbl="node1" presStyleIdx="4" presStyleCnt="6"/>
      <dgm:spPr/>
      <dgm:t>
        <a:bodyPr/>
        <a:lstStyle/>
        <a:p>
          <a:endParaRPr lang="en-US"/>
        </a:p>
      </dgm:t>
    </dgm:pt>
    <dgm:pt modelId="{053C9CB0-1461-4020-BC75-7A80454E68F6}" type="pres">
      <dgm:prSet presAssocID="{1DB511E2-A761-487D-8169-6DB68CBD2D26}" presName="dummy" presStyleCnt="0"/>
      <dgm:spPr/>
    </dgm:pt>
    <dgm:pt modelId="{A21339E3-48A7-4A69-AE24-B21DEF9225AB}" type="pres">
      <dgm:prSet presAssocID="{1DB511E2-A761-487D-8169-6DB68CBD2D26}" presName="node" presStyleLbl="revTx" presStyleIdx="5" presStyleCnt="6">
        <dgm:presLayoutVars>
          <dgm:bulletEnabled val="1"/>
        </dgm:presLayoutVars>
      </dgm:prSet>
      <dgm:spPr/>
      <dgm:t>
        <a:bodyPr/>
        <a:lstStyle/>
        <a:p>
          <a:endParaRPr lang="en-US"/>
        </a:p>
      </dgm:t>
    </dgm:pt>
    <dgm:pt modelId="{77BB3111-F49C-4A57-8DF4-77AD7E2C8FB2}" type="pres">
      <dgm:prSet presAssocID="{BA25DEA2-D567-4340-9CB5-82C7F238EED6}" presName="sibTrans" presStyleLbl="node1" presStyleIdx="5" presStyleCnt="6" custLinFactNeighborY="681"/>
      <dgm:spPr/>
      <dgm:t>
        <a:bodyPr/>
        <a:lstStyle/>
        <a:p>
          <a:endParaRPr lang="en-US"/>
        </a:p>
      </dgm:t>
    </dgm:pt>
  </dgm:ptLst>
  <dgm:cxnLst>
    <dgm:cxn modelId="{0E80348C-168E-4941-ABA5-83C98EFE19B4}" type="presOf" srcId="{52C0A08C-54AF-4977-999B-4E8289DA00FB}" destId="{13953ADC-9F23-49A6-8CE0-4A0A857BAB9E}" srcOrd="0" destOrd="0" presId="urn:microsoft.com/office/officeart/2005/8/layout/cycle1"/>
    <dgm:cxn modelId="{55BEDA3F-5A3D-4FC8-9BA9-740E59D47EFA}" srcId="{B1B91AF4-EF00-47F9-B31A-B5716EC4CC9F}" destId="{AA8678C9-9DD5-4AC0-9D72-2E5BFC12C49A}" srcOrd="2" destOrd="0" parTransId="{3063864F-4835-421E-A955-619C12AB1A37}" sibTransId="{ECF82CE0-506B-43ED-B61B-2702B28B7CAF}"/>
    <dgm:cxn modelId="{D118C1FB-CAF3-4982-8C56-0BEA543A96E5}" type="presOf" srcId="{ECF82CE0-506B-43ED-B61B-2702B28B7CAF}" destId="{01FC73E5-3968-43A2-ABF5-9F2F576E1623}" srcOrd="0" destOrd="0" presId="urn:microsoft.com/office/officeart/2005/8/layout/cycle1"/>
    <dgm:cxn modelId="{13147565-6F79-4BF6-A5B7-CCDC24D13BA3}" srcId="{B1B91AF4-EF00-47F9-B31A-B5716EC4CC9F}" destId="{BC58F30B-4D69-4F08-AD80-F7C69D2ACF94}" srcOrd="1" destOrd="0" parTransId="{A8FB48D1-97DB-492F-B7BD-261DD465EDB9}" sibTransId="{82F6440F-F53F-4DD6-9600-92F25F57B51F}"/>
    <dgm:cxn modelId="{992A21EA-376D-4FF8-AB7B-907784C58FDF}" type="presOf" srcId="{415CBB52-766B-450C-8189-9DA34254C2CD}" destId="{7FE424D6-89FF-468B-8D45-890D96EB3F5B}" srcOrd="0" destOrd="0" presId="urn:microsoft.com/office/officeart/2005/8/layout/cycle1"/>
    <dgm:cxn modelId="{275DBFA9-1E18-4297-9BE5-267F71684557}" srcId="{B1B91AF4-EF00-47F9-B31A-B5716EC4CC9F}" destId="{1DB511E2-A761-487D-8169-6DB68CBD2D26}" srcOrd="5" destOrd="0" parTransId="{77CF85AE-6378-4DE7-AA05-2F35BF82D078}" sibTransId="{BA25DEA2-D567-4340-9CB5-82C7F238EED6}"/>
    <dgm:cxn modelId="{C8A53F61-656C-42F4-9BEA-2AE10CD15036}" type="presOf" srcId="{AA8678C9-9DD5-4AC0-9D72-2E5BFC12C49A}" destId="{CB49A60C-037C-4E0F-B283-AE3C18D34C22}" srcOrd="0" destOrd="0" presId="urn:microsoft.com/office/officeart/2005/8/layout/cycle1"/>
    <dgm:cxn modelId="{02950BEE-D094-4D24-9E18-C2029BCD966B}" srcId="{B1B91AF4-EF00-47F9-B31A-B5716EC4CC9F}" destId="{52C0A08C-54AF-4977-999B-4E8289DA00FB}" srcOrd="3" destOrd="0" parTransId="{C5BD1FD7-AFA5-4F9E-872B-90B4264B923E}" sibTransId="{F40304EC-54E1-4A2E-86D7-1171B08BDF61}"/>
    <dgm:cxn modelId="{96C85D31-185D-466C-AD28-45D33FF88AB8}" type="presOf" srcId="{F40304EC-54E1-4A2E-86D7-1171B08BDF61}" destId="{C4EBF146-BE3A-4506-BBC5-EDE47B8222A9}" srcOrd="0" destOrd="0" presId="urn:microsoft.com/office/officeart/2005/8/layout/cycle1"/>
    <dgm:cxn modelId="{A2F6F35A-FA70-459D-B6B5-B107968B530B}" type="presOf" srcId="{BC58F30B-4D69-4F08-AD80-F7C69D2ACF94}" destId="{8E117D57-094E-4837-98BF-199C282E68AC}" srcOrd="0" destOrd="0" presId="urn:microsoft.com/office/officeart/2005/8/layout/cycle1"/>
    <dgm:cxn modelId="{A5CD0CA5-8902-4071-8A04-B49D0C4B9BB8}" type="presOf" srcId="{82F6440F-F53F-4DD6-9600-92F25F57B51F}" destId="{4019A09E-D226-4DA6-87D5-835F1B7F4E46}" srcOrd="0" destOrd="0" presId="urn:microsoft.com/office/officeart/2005/8/layout/cycle1"/>
    <dgm:cxn modelId="{34E01DAA-B2A8-42C5-A019-EF856C4E8DF1}" type="presOf" srcId="{AE66298A-56B8-4430-9AD4-62741F876680}" destId="{8582FE1B-5887-4683-AAD6-CACC75715033}" srcOrd="0" destOrd="0" presId="urn:microsoft.com/office/officeart/2005/8/layout/cycle1"/>
    <dgm:cxn modelId="{D0EE29E2-79E5-4FD7-A1A8-0CF180381204}" type="presOf" srcId="{E506BF33-19D8-49EA-BF31-BBDB8BFEC1D5}" destId="{DF616AB6-5C0B-4E9E-8243-A92991B052D0}" srcOrd="0" destOrd="0" presId="urn:microsoft.com/office/officeart/2005/8/layout/cycle1"/>
    <dgm:cxn modelId="{855984E8-4D45-4DC0-B4A1-6A3DCF4DBF5A}" type="presOf" srcId="{BA25DEA2-D567-4340-9CB5-82C7F238EED6}" destId="{77BB3111-F49C-4A57-8DF4-77AD7E2C8FB2}" srcOrd="0" destOrd="0" presId="urn:microsoft.com/office/officeart/2005/8/layout/cycle1"/>
    <dgm:cxn modelId="{DB81C016-04F5-4557-828D-9480D4467F2B}" type="presOf" srcId="{B1B91AF4-EF00-47F9-B31A-B5716EC4CC9F}" destId="{B6258A39-6401-47BB-AA89-92FC9744D715}" srcOrd="0" destOrd="0" presId="urn:microsoft.com/office/officeart/2005/8/layout/cycle1"/>
    <dgm:cxn modelId="{CCDCCAA0-5666-41CF-9C80-AC295556738C}" type="presOf" srcId="{329BD0D4-35CF-4E57-858C-24194A55DE85}" destId="{25D771FE-4643-4D4B-9323-4831E873E1C0}" srcOrd="0" destOrd="0" presId="urn:microsoft.com/office/officeart/2005/8/layout/cycle1"/>
    <dgm:cxn modelId="{EA7B8358-6B25-42E5-BB88-F98C41A3ECB8}" type="presOf" srcId="{1DB511E2-A761-487D-8169-6DB68CBD2D26}" destId="{A21339E3-48A7-4A69-AE24-B21DEF9225AB}" srcOrd="0" destOrd="0" presId="urn:microsoft.com/office/officeart/2005/8/layout/cycle1"/>
    <dgm:cxn modelId="{181A241B-A313-4251-ABC0-3EC1EE1AC0B6}" srcId="{B1B91AF4-EF00-47F9-B31A-B5716EC4CC9F}" destId="{E506BF33-19D8-49EA-BF31-BBDB8BFEC1D5}" srcOrd="4" destOrd="0" parTransId="{04D3D1F0-6A02-4B45-8174-0440E23CCC26}" sibTransId="{415CBB52-766B-450C-8189-9DA34254C2CD}"/>
    <dgm:cxn modelId="{57DE2D6E-52FD-4D6E-B66C-33D947F306F8}" srcId="{B1B91AF4-EF00-47F9-B31A-B5716EC4CC9F}" destId="{AE66298A-56B8-4430-9AD4-62741F876680}" srcOrd="0" destOrd="0" parTransId="{DC71FC56-22A7-4B5A-9D84-8909CB28DC0D}" sibTransId="{329BD0D4-35CF-4E57-858C-24194A55DE85}"/>
    <dgm:cxn modelId="{2C390DFC-728B-4C63-BA57-A19D62C665C5}" type="presParOf" srcId="{B6258A39-6401-47BB-AA89-92FC9744D715}" destId="{49CE9A1A-0474-4A46-828B-B32A1E617456}" srcOrd="0" destOrd="0" presId="urn:microsoft.com/office/officeart/2005/8/layout/cycle1"/>
    <dgm:cxn modelId="{62519E6F-8513-423E-B5D8-52761EB50787}" type="presParOf" srcId="{B6258A39-6401-47BB-AA89-92FC9744D715}" destId="{8582FE1B-5887-4683-AAD6-CACC75715033}" srcOrd="1" destOrd="0" presId="urn:microsoft.com/office/officeart/2005/8/layout/cycle1"/>
    <dgm:cxn modelId="{D7D04AC5-7118-45F5-9742-0807EF60F33D}" type="presParOf" srcId="{B6258A39-6401-47BB-AA89-92FC9744D715}" destId="{25D771FE-4643-4D4B-9323-4831E873E1C0}" srcOrd="2" destOrd="0" presId="urn:microsoft.com/office/officeart/2005/8/layout/cycle1"/>
    <dgm:cxn modelId="{1634FD6D-B28A-41B0-BBCD-9EF9AFDB56E0}" type="presParOf" srcId="{B6258A39-6401-47BB-AA89-92FC9744D715}" destId="{A3BA3E18-D5FD-45F0-A0E1-B9E3D060D2EC}" srcOrd="3" destOrd="0" presId="urn:microsoft.com/office/officeart/2005/8/layout/cycle1"/>
    <dgm:cxn modelId="{4549EC76-0385-4293-A01E-E8DD38609C75}" type="presParOf" srcId="{B6258A39-6401-47BB-AA89-92FC9744D715}" destId="{8E117D57-094E-4837-98BF-199C282E68AC}" srcOrd="4" destOrd="0" presId="urn:microsoft.com/office/officeart/2005/8/layout/cycle1"/>
    <dgm:cxn modelId="{36AAD151-65AD-4817-B1F0-5E5519CCBDDB}" type="presParOf" srcId="{B6258A39-6401-47BB-AA89-92FC9744D715}" destId="{4019A09E-D226-4DA6-87D5-835F1B7F4E46}" srcOrd="5" destOrd="0" presId="urn:microsoft.com/office/officeart/2005/8/layout/cycle1"/>
    <dgm:cxn modelId="{D3A266BC-9DB0-4712-B966-A5A6C8B0049E}" type="presParOf" srcId="{B6258A39-6401-47BB-AA89-92FC9744D715}" destId="{0F80F5C0-605A-4DA6-BD29-B25FF5E4A9EE}" srcOrd="6" destOrd="0" presId="urn:microsoft.com/office/officeart/2005/8/layout/cycle1"/>
    <dgm:cxn modelId="{BAD0E145-7621-4D92-9DE0-61BDAF4EE913}" type="presParOf" srcId="{B6258A39-6401-47BB-AA89-92FC9744D715}" destId="{CB49A60C-037C-4E0F-B283-AE3C18D34C22}" srcOrd="7" destOrd="0" presId="urn:microsoft.com/office/officeart/2005/8/layout/cycle1"/>
    <dgm:cxn modelId="{8B432139-55AF-48C2-AB79-5944CA2183E6}" type="presParOf" srcId="{B6258A39-6401-47BB-AA89-92FC9744D715}" destId="{01FC73E5-3968-43A2-ABF5-9F2F576E1623}" srcOrd="8" destOrd="0" presId="urn:microsoft.com/office/officeart/2005/8/layout/cycle1"/>
    <dgm:cxn modelId="{F1BE402B-FDFD-40F1-8D9C-A0D0A17F8538}" type="presParOf" srcId="{B6258A39-6401-47BB-AA89-92FC9744D715}" destId="{CF36743C-8898-497C-AA79-ABF667568581}" srcOrd="9" destOrd="0" presId="urn:microsoft.com/office/officeart/2005/8/layout/cycle1"/>
    <dgm:cxn modelId="{B697EA68-9156-42F0-ACF3-07B6AA70B1FE}" type="presParOf" srcId="{B6258A39-6401-47BB-AA89-92FC9744D715}" destId="{13953ADC-9F23-49A6-8CE0-4A0A857BAB9E}" srcOrd="10" destOrd="0" presId="urn:microsoft.com/office/officeart/2005/8/layout/cycle1"/>
    <dgm:cxn modelId="{781859B6-134F-49AE-A260-3DFD6025AFAE}" type="presParOf" srcId="{B6258A39-6401-47BB-AA89-92FC9744D715}" destId="{C4EBF146-BE3A-4506-BBC5-EDE47B8222A9}" srcOrd="11" destOrd="0" presId="urn:microsoft.com/office/officeart/2005/8/layout/cycle1"/>
    <dgm:cxn modelId="{81CEB37E-A044-4C11-98D1-E3B766E4E112}" type="presParOf" srcId="{B6258A39-6401-47BB-AA89-92FC9744D715}" destId="{551AE32E-1D88-4146-AB28-6644EB85DEB2}" srcOrd="12" destOrd="0" presId="urn:microsoft.com/office/officeart/2005/8/layout/cycle1"/>
    <dgm:cxn modelId="{3A1F8827-0CD7-4A1F-A8CA-E29C03EDD190}" type="presParOf" srcId="{B6258A39-6401-47BB-AA89-92FC9744D715}" destId="{DF616AB6-5C0B-4E9E-8243-A92991B052D0}" srcOrd="13" destOrd="0" presId="urn:microsoft.com/office/officeart/2005/8/layout/cycle1"/>
    <dgm:cxn modelId="{5DEC8536-B56A-43AA-9BE1-6E40EEECCC3F}" type="presParOf" srcId="{B6258A39-6401-47BB-AA89-92FC9744D715}" destId="{7FE424D6-89FF-468B-8D45-890D96EB3F5B}" srcOrd="14" destOrd="0" presId="urn:microsoft.com/office/officeart/2005/8/layout/cycle1"/>
    <dgm:cxn modelId="{C9260D5D-952A-4A0E-BB3A-6657C8F00381}" type="presParOf" srcId="{B6258A39-6401-47BB-AA89-92FC9744D715}" destId="{053C9CB0-1461-4020-BC75-7A80454E68F6}" srcOrd="15" destOrd="0" presId="urn:microsoft.com/office/officeart/2005/8/layout/cycle1"/>
    <dgm:cxn modelId="{ADEB952A-E5C7-46C8-A936-786E7F91D0E9}" type="presParOf" srcId="{B6258A39-6401-47BB-AA89-92FC9744D715}" destId="{A21339E3-48A7-4A69-AE24-B21DEF9225AB}" srcOrd="16" destOrd="0" presId="urn:microsoft.com/office/officeart/2005/8/layout/cycle1"/>
    <dgm:cxn modelId="{68300A99-0CB2-4116-8FE6-36D3E51AD1A4}" type="presParOf" srcId="{B6258A39-6401-47BB-AA89-92FC9744D715}" destId="{77BB3111-F49C-4A57-8DF4-77AD7E2C8FB2}" srcOrd="17" destOrd="0" presId="urn:microsoft.com/office/officeart/2005/8/layout/cycle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A4C3A2-BAC0-486D-8366-3F04C357F05C}" type="doc">
      <dgm:prSet loTypeId="urn:microsoft.com/office/officeart/2005/8/layout/cycle8" loCatId="cycle" qsTypeId="urn:microsoft.com/office/officeart/2005/8/quickstyle/simple1" qsCatId="simple" csTypeId="urn:microsoft.com/office/officeart/2005/8/colors/accent1_2" csCatId="accent1" phldr="1"/>
      <dgm:spPr/>
    </dgm:pt>
    <dgm:pt modelId="{C5399587-85BC-47F9-B7F5-0A04767DC52C}">
      <dgm:prSet phldrT="[Text]"/>
      <dgm:spPr>
        <a:solidFill>
          <a:srgbClr val="00B050"/>
        </a:solidFill>
      </dgm:spPr>
      <dgm:t>
        <a:bodyPr/>
        <a:lstStyle/>
        <a:p>
          <a:r>
            <a:rPr lang="en-US" dirty="0" smtClean="0"/>
            <a:t>Telecommunications</a:t>
          </a:r>
          <a:endParaRPr lang="en-US" dirty="0"/>
        </a:p>
      </dgm:t>
    </dgm:pt>
    <dgm:pt modelId="{577CF327-325C-46AB-8FC2-64DB61381936}" type="parTrans" cxnId="{1A785DF6-A3D0-4A06-8028-FD116D71D912}">
      <dgm:prSet/>
      <dgm:spPr/>
      <dgm:t>
        <a:bodyPr/>
        <a:lstStyle/>
        <a:p>
          <a:endParaRPr lang="en-US"/>
        </a:p>
      </dgm:t>
    </dgm:pt>
    <dgm:pt modelId="{B85EC6FB-2644-476C-9B32-3FFAB13863FD}" type="sibTrans" cxnId="{1A785DF6-A3D0-4A06-8028-FD116D71D912}">
      <dgm:prSet/>
      <dgm:spPr/>
      <dgm:t>
        <a:bodyPr/>
        <a:lstStyle/>
        <a:p>
          <a:endParaRPr lang="en-US"/>
        </a:p>
      </dgm:t>
    </dgm:pt>
    <dgm:pt modelId="{53F63812-BA37-49E2-BE93-630C5196CDA5}">
      <dgm:prSet phldrT="[Text]"/>
      <dgm:spPr>
        <a:solidFill>
          <a:srgbClr val="0070C0"/>
        </a:solidFill>
      </dgm:spPr>
      <dgm:t>
        <a:bodyPr/>
        <a:lstStyle/>
        <a:p>
          <a:r>
            <a:rPr lang="en-US" dirty="0" smtClean="0"/>
            <a:t>Data Center</a:t>
          </a:r>
          <a:endParaRPr lang="en-US" dirty="0"/>
        </a:p>
      </dgm:t>
    </dgm:pt>
    <dgm:pt modelId="{DDC40E2D-7A7B-4F99-8AC5-D4C3E9385059}" type="parTrans" cxnId="{1319A252-F2A1-45F2-8FBD-A3218927BE44}">
      <dgm:prSet/>
      <dgm:spPr/>
      <dgm:t>
        <a:bodyPr/>
        <a:lstStyle/>
        <a:p>
          <a:endParaRPr lang="en-US"/>
        </a:p>
      </dgm:t>
    </dgm:pt>
    <dgm:pt modelId="{853545A6-595A-4081-8C3E-10500A1D6B27}" type="sibTrans" cxnId="{1319A252-F2A1-45F2-8FBD-A3218927BE44}">
      <dgm:prSet/>
      <dgm:spPr/>
      <dgm:t>
        <a:bodyPr/>
        <a:lstStyle/>
        <a:p>
          <a:endParaRPr lang="en-US"/>
        </a:p>
      </dgm:t>
    </dgm:pt>
    <dgm:pt modelId="{9B2042EC-42E8-4D98-86D5-93D124F05067}">
      <dgm:prSet phldrT="[Text]"/>
      <dgm:spPr>
        <a:solidFill>
          <a:srgbClr val="FF0000"/>
        </a:solidFill>
      </dgm:spPr>
      <dgm:t>
        <a:bodyPr/>
        <a:lstStyle/>
        <a:p>
          <a:r>
            <a:rPr lang="en-US" dirty="0" smtClean="0"/>
            <a:t>Data Logger /Sensor</a:t>
          </a:r>
          <a:endParaRPr lang="en-US" dirty="0"/>
        </a:p>
      </dgm:t>
    </dgm:pt>
    <dgm:pt modelId="{4CBC03A2-6938-4C43-BEAB-51B47793A743}" type="parTrans" cxnId="{C0289F78-D7B7-47E1-93F8-E22478211967}">
      <dgm:prSet/>
      <dgm:spPr/>
      <dgm:t>
        <a:bodyPr/>
        <a:lstStyle/>
        <a:p>
          <a:endParaRPr lang="en-US"/>
        </a:p>
      </dgm:t>
    </dgm:pt>
    <dgm:pt modelId="{A38D2348-1C3F-4DD5-8330-5140AA6A0771}" type="sibTrans" cxnId="{C0289F78-D7B7-47E1-93F8-E22478211967}">
      <dgm:prSet/>
      <dgm:spPr/>
      <dgm:t>
        <a:bodyPr/>
        <a:lstStyle/>
        <a:p>
          <a:endParaRPr lang="en-US"/>
        </a:p>
      </dgm:t>
    </dgm:pt>
    <dgm:pt modelId="{EFD398CB-AA03-4C46-A8D0-04029A3BB286}" type="pres">
      <dgm:prSet presAssocID="{6CA4C3A2-BAC0-486D-8366-3F04C357F05C}" presName="compositeShape" presStyleCnt="0">
        <dgm:presLayoutVars>
          <dgm:chMax val="7"/>
          <dgm:dir/>
          <dgm:resizeHandles val="exact"/>
        </dgm:presLayoutVars>
      </dgm:prSet>
      <dgm:spPr/>
    </dgm:pt>
    <dgm:pt modelId="{1F22E6DC-CB2B-4DC0-8204-6FADFA8F7481}" type="pres">
      <dgm:prSet presAssocID="{6CA4C3A2-BAC0-486D-8366-3F04C357F05C}" presName="wedge1" presStyleLbl="node1" presStyleIdx="0" presStyleCnt="3"/>
      <dgm:spPr/>
      <dgm:t>
        <a:bodyPr/>
        <a:lstStyle/>
        <a:p>
          <a:endParaRPr lang="en-US"/>
        </a:p>
      </dgm:t>
    </dgm:pt>
    <dgm:pt modelId="{F80254AB-F6DC-4563-9ACF-37F7C06ABD8C}" type="pres">
      <dgm:prSet presAssocID="{6CA4C3A2-BAC0-486D-8366-3F04C357F05C}" presName="dummy1a" presStyleCnt="0"/>
      <dgm:spPr/>
    </dgm:pt>
    <dgm:pt modelId="{9966A655-7135-492F-A4D5-ABB384F7B173}" type="pres">
      <dgm:prSet presAssocID="{6CA4C3A2-BAC0-486D-8366-3F04C357F05C}" presName="dummy1b" presStyleCnt="0"/>
      <dgm:spPr/>
    </dgm:pt>
    <dgm:pt modelId="{0947A396-F9ED-47CF-9EB0-4444BF984157}" type="pres">
      <dgm:prSet presAssocID="{6CA4C3A2-BAC0-486D-8366-3F04C357F05C}" presName="wedge1Tx" presStyleLbl="node1" presStyleIdx="0" presStyleCnt="3">
        <dgm:presLayoutVars>
          <dgm:chMax val="0"/>
          <dgm:chPref val="0"/>
          <dgm:bulletEnabled val="1"/>
        </dgm:presLayoutVars>
      </dgm:prSet>
      <dgm:spPr/>
      <dgm:t>
        <a:bodyPr/>
        <a:lstStyle/>
        <a:p>
          <a:endParaRPr lang="en-US"/>
        </a:p>
      </dgm:t>
    </dgm:pt>
    <dgm:pt modelId="{21E0440F-1A60-4397-A188-FA6C65AA3DAD}" type="pres">
      <dgm:prSet presAssocID="{6CA4C3A2-BAC0-486D-8366-3F04C357F05C}" presName="wedge2" presStyleLbl="node1" presStyleIdx="1" presStyleCnt="3"/>
      <dgm:spPr/>
      <dgm:t>
        <a:bodyPr/>
        <a:lstStyle/>
        <a:p>
          <a:endParaRPr lang="en-US"/>
        </a:p>
      </dgm:t>
    </dgm:pt>
    <dgm:pt modelId="{9DF25AC0-6D0A-4656-984A-FC20278EA746}" type="pres">
      <dgm:prSet presAssocID="{6CA4C3A2-BAC0-486D-8366-3F04C357F05C}" presName="dummy2a" presStyleCnt="0"/>
      <dgm:spPr/>
    </dgm:pt>
    <dgm:pt modelId="{41A46D44-F7A3-4D0D-B6F7-7665CAD91CEB}" type="pres">
      <dgm:prSet presAssocID="{6CA4C3A2-BAC0-486D-8366-3F04C357F05C}" presName="dummy2b" presStyleCnt="0"/>
      <dgm:spPr/>
    </dgm:pt>
    <dgm:pt modelId="{AB5B21BE-8E08-4077-B18B-187689E684B2}" type="pres">
      <dgm:prSet presAssocID="{6CA4C3A2-BAC0-486D-8366-3F04C357F05C}" presName="wedge2Tx" presStyleLbl="node1" presStyleIdx="1" presStyleCnt="3">
        <dgm:presLayoutVars>
          <dgm:chMax val="0"/>
          <dgm:chPref val="0"/>
          <dgm:bulletEnabled val="1"/>
        </dgm:presLayoutVars>
      </dgm:prSet>
      <dgm:spPr/>
      <dgm:t>
        <a:bodyPr/>
        <a:lstStyle/>
        <a:p>
          <a:endParaRPr lang="en-US"/>
        </a:p>
      </dgm:t>
    </dgm:pt>
    <dgm:pt modelId="{9738FF5C-F4DE-414E-A625-60A7E83CBD6B}" type="pres">
      <dgm:prSet presAssocID="{6CA4C3A2-BAC0-486D-8366-3F04C357F05C}" presName="wedge3" presStyleLbl="node1" presStyleIdx="2" presStyleCnt="3" custLinFactNeighborY="-298"/>
      <dgm:spPr/>
      <dgm:t>
        <a:bodyPr/>
        <a:lstStyle/>
        <a:p>
          <a:endParaRPr lang="en-US"/>
        </a:p>
      </dgm:t>
    </dgm:pt>
    <dgm:pt modelId="{0FABA32D-29FB-472A-9BC4-1A210E8E7D87}" type="pres">
      <dgm:prSet presAssocID="{6CA4C3A2-BAC0-486D-8366-3F04C357F05C}" presName="dummy3a" presStyleCnt="0"/>
      <dgm:spPr/>
    </dgm:pt>
    <dgm:pt modelId="{C3162C22-40F2-4820-82C8-0772B66D3030}" type="pres">
      <dgm:prSet presAssocID="{6CA4C3A2-BAC0-486D-8366-3F04C357F05C}" presName="dummy3b" presStyleCnt="0"/>
      <dgm:spPr/>
    </dgm:pt>
    <dgm:pt modelId="{50BCDF26-91A5-4FF9-A73E-9235611C8CD9}" type="pres">
      <dgm:prSet presAssocID="{6CA4C3A2-BAC0-486D-8366-3F04C357F05C}" presName="wedge3Tx" presStyleLbl="node1" presStyleIdx="2" presStyleCnt="3">
        <dgm:presLayoutVars>
          <dgm:chMax val="0"/>
          <dgm:chPref val="0"/>
          <dgm:bulletEnabled val="1"/>
        </dgm:presLayoutVars>
      </dgm:prSet>
      <dgm:spPr/>
      <dgm:t>
        <a:bodyPr/>
        <a:lstStyle/>
        <a:p>
          <a:endParaRPr lang="en-US"/>
        </a:p>
      </dgm:t>
    </dgm:pt>
    <dgm:pt modelId="{CDD87110-5C0E-4295-857D-C05A8169104F}" type="pres">
      <dgm:prSet presAssocID="{B85EC6FB-2644-476C-9B32-3FFAB13863FD}" presName="arrowWedge1" presStyleLbl="fgSibTrans2D1" presStyleIdx="0" presStyleCnt="3"/>
      <dgm:spPr/>
    </dgm:pt>
    <dgm:pt modelId="{4A8D8A9C-8958-4F7C-B13D-93241CB1533F}" type="pres">
      <dgm:prSet presAssocID="{853545A6-595A-4081-8C3E-10500A1D6B27}" presName="arrowWedge2" presStyleLbl="fgSibTrans2D1" presStyleIdx="1" presStyleCnt="3"/>
      <dgm:spPr/>
    </dgm:pt>
    <dgm:pt modelId="{921F8EC5-2365-46E3-81F0-953A6FC8409C}" type="pres">
      <dgm:prSet presAssocID="{A38D2348-1C3F-4DD5-8330-5140AA6A0771}" presName="arrowWedge3" presStyleLbl="fgSibTrans2D1" presStyleIdx="2" presStyleCnt="3"/>
      <dgm:spPr/>
    </dgm:pt>
  </dgm:ptLst>
  <dgm:cxnLst>
    <dgm:cxn modelId="{545FF63A-02A6-400C-819D-76A539B76E26}" type="presOf" srcId="{9B2042EC-42E8-4D98-86D5-93D124F05067}" destId="{50BCDF26-91A5-4FF9-A73E-9235611C8CD9}" srcOrd="1" destOrd="0" presId="urn:microsoft.com/office/officeart/2005/8/layout/cycle8"/>
    <dgm:cxn modelId="{54D80AB1-3157-4859-AC79-18AFFF954848}" type="presOf" srcId="{53F63812-BA37-49E2-BE93-630C5196CDA5}" destId="{21E0440F-1A60-4397-A188-FA6C65AA3DAD}" srcOrd="0" destOrd="0" presId="urn:microsoft.com/office/officeart/2005/8/layout/cycle8"/>
    <dgm:cxn modelId="{1319A252-F2A1-45F2-8FBD-A3218927BE44}" srcId="{6CA4C3A2-BAC0-486D-8366-3F04C357F05C}" destId="{53F63812-BA37-49E2-BE93-630C5196CDA5}" srcOrd="1" destOrd="0" parTransId="{DDC40E2D-7A7B-4F99-8AC5-D4C3E9385059}" sibTransId="{853545A6-595A-4081-8C3E-10500A1D6B27}"/>
    <dgm:cxn modelId="{14DDAF9A-B07E-4444-B8D7-A2BA160D39C0}" type="presOf" srcId="{6CA4C3A2-BAC0-486D-8366-3F04C357F05C}" destId="{EFD398CB-AA03-4C46-A8D0-04029A3BB286}" srcOrd="0" destOrd="0" presId="urn:microsoft.com/office/officeart/2005/8/layout/cycle8"/>
    <dgm:cxn modelId="{C0289F78-D7B7-47E1-93F8-E22478211967}" srcId="{6CA4C3A2-BAC0-486D-8366-3F04C357F05C}" destId="{9B2042EC-42E8-4D98-86D5-93D124F05067}" srcOrd="2" destOrd="0" parTransId="{4CBC03A2-6938-4C43-BEAB-51B47793A743}" sibTransId="{A38D2348-1C3F-4DD5-8330-5140AA6A0771}"/>
    <dgm:cxn modelId="{48A1890A-5904-4789-B6F8-BE8D53B459B0}" type="presOf" srcId="{C5399587-85BC-47F9-B7F5-0A04767DC52C}" destId="{1F22E6DC-CB2B-4DC0-8204-6FADFA8F7481}" srcOrd="0" destOrd="0" presId="urn:microsoft.com/office/officeart/2005/8/layout/cycle8"/>
    <dgm:cxn modelId="{5426D33A-604A-4194-AF7C-94C4DEAF3D5C}" type="presOf" srcId="{C5399587-85BC-47F9-B7F5-0A04767DC52C}" destId="{0947A396-F9ED-47CF-9EB0-4444BF984157}" srcOrd="1" destOrd="0" presId="urn:microsoft.com/office/officeart/2005/8/layout/cycle8"/>
    <dgm:cxn modelId="{94F1C3CD-1283-45F2-8DE7-A622A99804D2}" type="presOf" srcId="{9B2042EC-42E8-4D98-86D5-93D124F05067}" destId="{9738FF5C-F4DE-414E-A625-60A7E83CBD6B}" srcOrd="0" destOrd="0" presId="urn:microsoft.com/office/officeart/2005/8/layout/cycle8"/>
    <dgm:cxn modelId="{982F5467-B3F5-4259-A104-B438C58BB4DF}" type="presOf" srcId="{53F63812-BA37-49E2-BE93-630C5196CDA5}" destId="{AB5B21BE-8E08-4077-B18B-187689E684B2}" srcOrd="1" destOrd="0" presId="urn:microsoft.com/office/officeart/2005/8/layout/cycle8"/>
    <dgm:cxn modelId="{1A785DF6-A3D0-4A06-8028-FD116D71D912}" srcId="{6CA4C3A2-BAC0-486D-8366-3F04C357F05C}" destId="{C5399587-85BC-47F9-B7F5-0A04767DC52C}" srcOrd="0" destOrd="0" parTransId="{577CF327-325C-46AB-8FC2-64DB61381936}" sibTransId="{B85EC6FB-2644-476C-9B32-3FFAB13863FD}"/>
    <dgm:cxn modelId="{4C911AA8-81EC-453E-B193-2D84A704F31E}" type="presParOf" srcId="{EFD398CB-AA03-4C46-A8D0-04029A3BB286}" destId="{1F22E6DC-CB2B-4DC0-8204-6FADFA8F7481}" srcOrd="0" destOrd="0" presId="urn:microsoft.com/office/officeart/2005/8/layout/cycle8"/>
    <dgm:cxn modelId="{893173BE-07AB-4940-822C-77ABCAE3FF03}" type="presParOf" srcId="{EFD398CB-AA03-4C46-A8D0-04029A3BB286}" destId="{F80254AB-F6DC-4563-9ACF-37F7C06ABD8C}" srcOrd="1" destOrd="0" presId="urn:microsoft.com/office/officeart/2005/8/layout/cycle8"/>
    <dgm:cxn modelId="{341B12B5-E0B9-4A3F-9066-A3ACA99A514C}" type="presParOf" srcId="{EFD398CB-AA03-4C46-A8D0-04029A3BB286}" destId="{9966A655-7135-492F-A4D5-ABB384F7B173}" srcOrd="2" destOrd="0" presId="urn:microsoft.com/office/officeart/2005/8/layout/cycle8"/>
    <dgm:cxn modelId="{4C4006E7-97C7-4820-9FA4-416BD94B1681}" type="presParOf" srcId="{EFD398CB-AA03-4C46-A8D0-04029A3BB286}" destId="{0947A396-F9ED-47CF-9EB0-4444BF984157}" srcOrd="3" destOrd="0" presId="urn:microsoft.com/office/officeart/2005/8/layout/cycle8"/>
    <dgm:cxn modelId="{5E7AE786-7463-4CEB-B800-71BD309C36E4}" type="presParOf" srcId="{EFD398CB-AA03-4C46-A8D0-04029A3BB286}" destId="{21E0440F-1A60-4397-A188-FA6C65AA3DAD}" srcOrd="4" destOrd="0" presId="urn:microsoft.com/office/officeart/2005/8/layout/cycle8"/>
    <dgm:cxn modelId="{F95E69E1-E952-4858-A821-1B10368045AE}" type="presParOf" srcId="{EFD398CB-AA03-4C46-A8D0-04029A3BB286}" destId="{9DF25AC0-6D0A-4656-984A-FC20278EA746}" srcOrd="5" destOrd="0" presId="urn:microsoft.com/office/officeart/2005/8/layout/cycle8"/>
    <dgm:cxn modelId="{A6AE28FB-443D-476C-84C8-33DD81F61574}" type="presParOf" srcId="{EFD398CB-AA03-4C46-A8D0-04029A3BB286}" destId="{41A46D44-F7A3-4D0D-B6F7-7665CAD91CEB}" srcOrd="6" destOrd="0" presId="urn:microsoft.com/office/officeart/2005/8/layout/cycle8"/>
    <dgm:cxn modelId="{1CEEE235-A59B-49EB-BEC3-C08250F39D33}" type="presParOf" srcId="{EFD398CB-AA03-4C46-A8D0-04029A3BB286}" destId="{AB5B21BE-8E08-4077-B18B-187689E684B2}" srcOrd="7" destOrd="0" presId="urn:microsoft.com/office/officeart/2005/8/layout/cycle8"/>
    <dgm:cxn modelId="{7EAF5AA6-4E37-4B89-BCD9-3DAE2A88A0E7}" type="presParOf" srcId="{EFD398CB-AA03-4C46-A8D0-04029A3BB286}" destId="{9738FF5C-F4DE-414E-A625-60A7E83CBD6B}" srcOrd="8" destOrd="0" presId="urn:microsoft.com/office/officeart/2005/8/layout/cycle8"/>
    <dgm:cxn modelId="{2B481425-FED7-4DA2-83DF-07EC95074ADC}" type="presParOf" srcId="{EFD398CB-AA03-4C46-A8D0-04029A3BB286}" destId="{0FABA32D-29FB-472A-9BC4-1A210E8E7D87}" srcOrd="9" destOrd="0" presId="urn:microsoft.com/office/officeart/2005/8/layout/cycle8"/>
    <dgm:cxn modelId="{F276B7B2-FD7C-48C0-ADCE-4131BB472D1E}" type="presParOf" srcId="{EFD398CB-AA03-4C46-A8D0-04029A3BB286}" destId="{C3162C22-40F2-4820-82C8-0772B66D3030}" srcOrd="10" destOrd="0" presId="urn:microsoft.com/office/officeart/2005/8/layout/cycle8"/>
    <dgm:cxn modelId="{15C21EB9-AE7C-41C5-B35F-945BD260DA2D}" type="presParOf" srcId="{EFD398CB-AA03-4C46-A8D0-04029A3BB286}" destId="{50BCDF26-91A5-4FF9-A73E-9235611C8CD9}" srcOrd="11" destOrd="0" presId="urn:microsoft.com/office/officeart/2005/8/layout/cycle8"/>
    <dgm:cxn modelId="{50A3435E-AEF6-4A44-8B66-C0713B70D620}" type="presParOf" srcId="{EFD398CB-AA03-4C46-A8D0-04029A3BB286}" destId="{CDD87110-5C0E-4295-857D-C05A8169104F}" srcOrd="12" destOrd="0" presId="urn:microsoft.com/office/officeart/2005/8/layout/cycle8"/>
    <dgm:cxn modelId="{F140AD54-DFFE-42B5-9D84-207DF1487854}" type="presParOf" srcId="{EFD398CB-AA03-4C46-A8D0-04029A3BB286}" destId="{4A8D8A9C-8958-4F7C-B13D-93241CB1533F}" srcOrd="13" destOrd="0" presId="urn:microsoft.com/office/officeart/2005/8/layout/cycle8"/>
    <dgm:cxn modelId="{0B6132C3-4031-4088-BD9A-2A8F21F5F763}" type="presParOf" srcId="{EFD398CB-AA03-4C46-A8D0-04029A3BB286}" destId="{921F8EC5-2365-46E3-81F0-953A6FC8409C}" srcOrd="1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2FE1B-5887-4683-AAD6-CACC75715033}">
      <dsp:nvSpPr>
        <dsp:cNvPr id="0" name=""/>
        <dsp:cNvSpPr/>
      </dsp:nvSpPr>
      <dsp:spPr>
        <a:xfrm>
          <a:off x="3559049" y="0"/>
          <a:ext cx="830460" cy="83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dirty="0"/>
        </a:p>
      </dsp:txBody>
      <dsp:txXfrm>
        <a:off x="3559049" y="0"/>
        <a:ext cx="830460" cy="830460"/>
      </dsp:txXfrm>
    </dsp:sp>
    <dsp:sp modelId="{25D771FE-4643-4D4B-9323-4831E873E1C0}">
      <dsp:nvSpPr>
        <dsp:cNvPr id="0" name=""/>
        <dsp:cNvSpPr/>
      </dsp:nvSpPr>
      <dsp:spPr>
        <a:xfrm>
          <a:off x="1014108" y="-14287"/>
          <a:ext cx="4060582" cy="4060582"/>
        </a:xfrm>
        <a:prstGeom prst="circularArrow">
          <a:avLst>
            <a:gd name="adj1" fmla="val 3988"/>
            <a:gd name="adj2" fmla="val 250168"/>
            <a:gd name="adj3" fmla="val 20604066"/>
            <a:gd name="adj4" fmla="val 18989044"/>
            <a:gd name="adj5" fmla="val 4653"/>
          </a:avLst>
        </a:prstGeom>
        <a:solidFill>
          <a:srgbClr val="7030A0"/>
        </a:solidFill>
        <a:ln>
          <a:solidFill>
            <a:srgbClr val="7030A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E117D57-094E-4837-98BF-199C282E68AC}">
      <dsp:nvSpPr>
        <dsp:cNvPr id="0" name=""/>
        <dsp:cNvSpPr/>
      </dsp:nvSpPr>
      <dsp:spPr>
        <a:xfrm>
          <a:off x="4487625" y="1616769"/>
          <a:ext cx="830460" cy="83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dirty="0"/>
        </a:p>
      </dsp:txBody>
      <dsp:txXfrm>
        <a:off x="4487625" y="1616769"/>
        <a:ext cx="830460" cy="830460"/>
      </dsp:txXfrm>
    </dsp:sp>
    <dsp:sp modelId="{4019A09E-D226-4DA6-87D5-835F1B7F4E46}">
      <dsp:nvSpPr>
        <dsp:cNvPr id="0" name=""/>
        <dsp:cNvSpPr/>
      </dsp:nvSpPr>
      <dsp:spPr>
        <a:xfrm>
          <a:off x="1017708" y="1708"/>
          <a:ext cx="4060582" cy="4060582"/>
        </a:xfrm>
        <a:prstGeom prst="circularArrow">
          <a:avLst>
            <a:gd name="adj1" fmla="val 3988"/>
            <a:gd name="adj2" fmla="val 250168"/>
            <a:gd name="adj3" fmla="val 2367380"/>
            <a:gd name="adj4" fmla="val 776155"/>
            <a:gd name="adj5" fmla="val 4653"/>
          </a:avLst>
        </a:prstGeom>
        <a:solidFill>
          <a:srgbClr val="0070C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B49A60C-037C-4E0F-B283-AE3C18D34C22}">
      <dsp:nvSpPr>
        <dsp:cNvPr id="0" name=""/>
        <dsp:cNvSpPr/>
      </dsp:nvSpPr>
      <dsp:spPr>
        <a:xfrm>
          <a:off x="3560197" y="3223122"/>
          <a:ext cx="830460" cy="83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dirty="0"/>
        </a:p>
      </dsp:txBody>
      <dsp:txXfrm>
        <a:off x="3560197" y="3223122"/>
        <a:ext cx="830460" cy="830460"/>
      </dsp:txXfrm>
    </dsp:sp>
    <dsp:sp modelId="{01FC73E5-3968-43A2-ABF5-9F2F576E1623}">
      <dsp:nvSpPr>
        <dsp:cNvPr id="0" name=""/>
        <dsp:cNvSpPr/>
      </dsp:nvSpPr>
      <dsp:spPr>
        <a:xfrm>
          <a:off x="1017708" y="1708"/>
          <a:ext cx="4060582" cy="4060582"/>
        </a:xfrm>
        <a:prstGeom prst="circularArrow">
          <a:avLst>
            <a:gd name="adj1" fmla="val 3988"/>
            <a:gd name="adj2" fmla="val 250168"/>
            <a:gd name="adj3" fmla="val 6111625"/>
            <a:gd name="adj4" fmla="val 4438207"/>
            <a:gd name="adj5" fmla="val 4653"/>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3953ADC-9F23-49A6-8CE0-4A0A857BAB9E}">
      <dsp:nvSpPr>
        <dsp:cNvPr id="0" name=""/>
        <dsp:cNvSpPr/>
      </dsp:nvSpPr>
      <dsp:spPr>
        <a:xfrm>
          <a:off x="1705341" y="3223122"/>
          <a:ext cx="830460" cy="83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1705341" y="3223122"/>
        <a:ext cx="830460" cy="830460"/>
      </dsp:txXfrm>
    </dsp:sp>
    <dsp:sp modelId="{C4EBF146-BE3A-4506-BBC5-EDE47B8222A9}">
      <dsp:nvSpPr>
        <dsp:cNvPr id="0" name=""/>
        <dsp:cNvSpPr/>
      </dsp:nvSpPr>
      <dsp:spPr>
        <a:xfrm>
          <a:off x="1017708" y="1708"/>
          <a:ext cx="4060582" cy="4060582"/>
        </a:xfrm>
        <a:prstGeom prst="circularArrow">
          <a:avLst>
            <a:gd name="adj1" fmla="val 3988"/>
            <a:gd name="adj2" fmla="val 250168"/>
            <a:gd name="adj3" fmla="val 9773676"/>
            <a:gd name="adj4" fmla="val 8182452"/>
            <a:gd name="adj5" fmla="val 4653"/>
          </a:avLst>
        </a:prstGeom>
        <a:solidFill>
          <a:srgbClr val="FEAF1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F616AB6-5C0B-4E9E-8243-A92991B052D0}">
      <dsp:nvSpPr>
        <dsp:cNvPr id="0" name=""/>
        <dsp:cNvSpPr/>
      </dsp:nvSpPr>
      <dsp:spPr>
        <a:xfrm>
          <a:off x="777913" y="1616769"/>
          <a:ext cx="830460" cy="83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777913" y="1616769"/>
        <a:ext cx="830460" cy="830460"/>
      </dsp:txXfrm>
    </dsp:sp>
    <dsp:sp modelId="{7FE424D6-89FF-468B-8D45-890D96EB3F5B}">
      <dsp:nvSpPr>
        <dsp:cNvPr id="0" name=""/>
        <dsp:cNvSpPr/>
      </dsp:nvSpPr>
      <dsp:spPr>
        <a:xfrm>
          <a:off x="1017708" y="1708"/>
          <a:ext cx="4060582" cy="4060582"/>
        </a:xfrm>
        <a:prstGeom prst="circularArrow">
          <a:avLst>
            <a:gd name="adj1" fmla="val 3988"/>
            <a:gd name="adj2" fmla="val 250168"/>
            <a:gd name="adj3" fmla="val 13167380"/>
            <a:gd name="adj4" fmla="val 11576155"/>
            <a:gd name="adj5" fmla="val 4653"/>
          </a:avLst>
        </a:prstGeom>
        <a:solidFill>
          <a:srgbClr val="FF0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21339E3-48A7-4A69-AE24-B21DEF9225AB}">
      <dsp:nvSpPr>
        <dsp:cNvPr id="0" name=""/>
        <dsp:cNvSpPr/>
      </dsp:nvSpPr>
      <dsp:spPr>
        <a:xfrm>
          <a:off x="1705341" y="10416"/>
          <a:ext cx="830460" cy="83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1705341" y="10416"/>
        <a:ext cx="830460" cy="830460"/>
      </dsp:txXfrm>
    </dsp:sp>
    <dsp:sp modelId="{77BB3111-F49C-4A57-8DF4-77AD7E2C8FB2}">
      <dsp:nvSpPr>
        <dsp:cNvPr id="0" name=""/>
        <dsp:cNvSpPr/>
      </dsp:nvSpPr>
      <dsp:spPr>
        <a:xfrm>
          <a:off x="1033034" y="24886"/>
          <a:ext cx="4060582" cy="4060582"/>
        </a:xfrm>
        <a:prstGeom prst="circularArrow">
          <a:avLst>
            <a:gd name="adj1" fmla="val 3988"/>
            <a:gd name="adj2" fmla="val 250168"/>
            <a:gd name="adj3" fmla="val 16879899"/>
            <a:gd name="adj4" fmla="val 15208617"/>
            <a:gd name="adj5" fmla="val 4653"/>
          </a:avLst>
        </a:prstGeom>
        <a:solidFill>
          <a:srgbClr val="00B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2E6DC-CB2B-4DC0-8204-6FADFA8F7481}">
      <dsp:nvSpPr>
        <dsp:cNvPr id="0" name=""/>
        <dsp:cNvSpPr/>
      </dsp:nvSpPr>
      <dsp:spPr>
        <a:xfrm>
          <a:off x="1411427" y="264159"/>
          <a:ext cx="3413760" cy="3413760"/>
        </a:xfrm>
        <a:prstGeom prst="pie">
          <a:avLst>
            <a:gd name="adj1" fmla="val 16200000"/>
            <a:gd name="adj2" fmla="val 1800000"/>
          </a:avLst>
        </a:prstGeom>
        <a:solidFill>
          <a:srgbClr val="00B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Telecommunications</a:t>
          </a:r>
          <a:endParaRPr lang="en-US" sz="1000" kern="1200" dirty="0"/>
        </a:p>
      </dsp:txBody>
      <dsp:txXfrm>
        <a:off x="3210560" y="987551"/>
        <a:ext cx="1219200" cy="1016000"/>
      </dsp:txXfrm>
    </dsp:sp>
    <dsp:sp modelId="{21E0440F-1A60-4397-A188-FA6C65AA3DAD}">
      <dsp:nvSpPr>
        <dsp:cNvPr id="0" name=""/>
        <dsp:cNvSpPr/>
      </dsp:nvSpPr>
      <dsp:spPr>
        <a:xfrm>
          <a:off x="1341120" y="386079"/>
          <a:ext cx="3413760" cy="3413760"/>
        </a:xfrm>
        <a:prstGeom prst="pie">
          <a:avLst>
            <a:gd name="adj1" fmla="val 1800000"/>
            <a:gd name="adj2" fmla="val 9000000"/>
          </a:avLst>
        </a:prstGeom>
        <a:solidFill>
          <a:srgbClr val="0070C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Data Center</a:t>
          </a:r>
          <a:endParaRPr lang="en-US" sz="1000" kern="1200" dirty="0"/>
        </a:p>
      </dsp:txBody>
      <dsp:txXfrm>
        <a:off x="2153920" y="2600960"/>
        <a:ext cx="1828800" cy="894080"/>
      </dsp:txXfrm>
    </dsp:sp>
    <dsp:sp modelId="{9738FF5C-F4DE-414E-A625-60A7E83CBD6B}">
      <dsp:nvSpPr>
        <dsp:cNvPr id="0" name=""/>
        <dsp:cNvSpPr/>
      </dsp:nvSpPr>
      <dsp:spPr>
        <a:xfrm>
          <a:off x="1270812" y="253986"/>
          <a:ext cx="3413760" cy="3413760"/>
        </a:xfrm>
        <a:prstGeom prst="pie">
          <a:avLst>
            <a:gd name="adj1" fmla="val 9000000"/>
            <a:gd name="adj2" fmla="val 16200000"/>
          </a:avLst>
        </a:prstGeom>
        <a:solidFill>
          <a:srgbClr val="FF000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Data Logger /Sensor</a:t>
          </a:r>
          <a:endParaRPr lang="en-US" sz="1000" kern="1200" dirty="0"/>
        </a:p>
      </dsp:txBody>
      <dsp:txXfrm>
        <a:off x="1666240" y="977378"/>
        <a:ext cx="1219200" cy="1016000"/>
      </dsp:txXfrm>
    </dsp:sp>
    <dsp:sp modelId="{CDD87110-5C0E-4295-857D-C05A8169104F}">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8D8A9C-8958-4F7C-B13D-93241CB1533F}">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1F8EC5-2365-46E3-81F0-953A6FC8409C}">
      <dsp:nvSpPr>
        <dsp:cNvPr id="0" name=""/>
        <dsp:cNvSpPr/>
      </dsp:nvSpPr>
      <dsp:spPr>
        <a:xfrm>
          <a:off x="1059203" y="42658"/>
          <a:ext cx="3836416" cy="383641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B091F08-7C07-4F64-9110-C0AA974FF100}" type="datetimeFigureOut">
              <a:rPr lang="en-US" smtClean="0"/>
              <a:pPr/>
              <a:t>4/7/2015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D70F1F8-EA2D-4429-AC55-4003BD95DE17}" type="slidenum">
              <a:rPr lang="en-US" smtClean="0"/>
              <a:pPr/>
              <a:t>‹#›</a:t>
            </a:fld>
            <a:endParaRPr lang="en-US"/>
          </a:p>
        </p:txBody>
      </p:sp>
    </p:spTree>
    <p:extLst>
      <p:ext uri="{BB962C8B-B14F-4D97-AF65-F5344CB8AC3E}">
        <p14:creationId xmlns:p14="http://schemas.microsoft.com/office/powerpoint/2010/main" val="2366384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0435E3B-E49B-4B5F-9B0F-A8F946D89736}" type="datetimeFigureOut">
              <a:rPr lang="en-US" smtClean="0"/>
              <a:pPr/>
              <a:t>4/7/2015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5794BFC-F974-433B-8583-DFF39B2F3E29}" type="slidenum">
              <a:rPr lang="en-US" smtClean="0"/>
              <a:pPr/>
              <a:t>‹#›</a:t>
            </a:fld>
            <a:endParaRPr lang="en-US"/>
          </a:p>
        </p:txBody>
      </p:sp>
    </p:spTree>
    <p:extLst>
      <p:ext uri="{BB962C8B-B14F-4D97-AF65-F5344CB8AC3E}">
        <p14:creationId xmlns:p14="http://schemas.microsoft.com/office/powerpoint/2010/main" val="3645182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Modernized HIS Benefits.</a:t>
            </a:r>
            <a:r>
              <a:rPr lang="en-US" baseline="0" dirty="0" smtClean="0"/>
              <a:t>  The first thing we should look at are the benefits you should expect from a well thought out HIS implementation.  &lt;c&gt; Your HIS will be the central repository of information that is collected from not only your remote monitoring network, but also derivative products such as flood forecasts as well as other information you may find useful. You can also collect information provided by other institutions to make your HIS a one stop site where your stakeholders can collect information that can be used to their benefit.</a:t>
            </a:r>
          </a:p>
          <a:p>
            <a:r>
              <a:rPr lang="en-US" baseline="0" dirty="0" smtClean="0"/>
              <a:t>For instance, your  HIS &lt;c&gt; can show model verification, &lt;c&gt; ground truth from satellites, &lt;c&gt; DSS forecast products for water elevation and flow, &lt;c&gt; information for your stakeholders, &lt;c&gt; as well as dissemination tools for the general public.  There are so many products the HIS can deliver to you. I am quite certain that the benefits of your HIS will only expand with time.</a:t>
            </a:r>
            <a:endParaRPr lang="en-US" dirty="0"/>
          </a:p>
        </p:txBody>
      </p:sp>
      <p:sp>
        <p:nvSpPr>
          <p:cNvPr id="4" name="Slide Number Placeholder 3"/>
          <p:cNvSpPr>
            <a:spLocks noGrp="1"/>
          </p:cNvSpPr>
          <p:nvPr>
            <p:ph type="sldNum" sz="quarter" idx="10"/>
          </p:nvPr>
        </p:nvSpPr>
        <p:spPr/>
        <p:txBody>
          <a:bodyPr/>
          <a:lstStyle/>
          <a:p>
            <a:fld id="{35794BFC-F974-433B-8583-DFF39B2F3E29}" type="slidenum">
              <a:rPr lang="en-US" smtClean="0"/>
              <a:pPr/>
              <a:t>4</a:t>
            </a:fld>
            <a:endParaRPr lang="en-US"/>
          </a:p>
        </p:txBody>
      </p:sp>
    </p:spTree>
    <p:extLst>
      <p:ext uri="{BB962C8B-B14F-4D97-AF65-F5344CB8AC3E}">
        <p14:creationId xmlns:p14="http://schemas.microsoft.com/office/powerpoint/2010/main" val="4010727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slideMaster" Target="../slideMasters/slideMaster1.xml"/><Relationship Id="rId4" Type="http://schemas.openxmlformats.org/officeDocument/2006/relationships/tags" Target="../tags/tag2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custDataLst>
              <p:tags r:id="rId2"/>
            </p:custDataLst>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custDataLst>
              <p:tags r:id="rId3"/>
            </p:custDataLst>
          </p:nvPr>
        </p:nvSpPr>
        <p:spPr/>
        <p:txBody>
          <a:bodyPr/>
          <a:lstStyle/>
          <a:p>
            <a:fld id="{BDC592C8-20F9-4C63-838A-A8BFEC8DC58B}" type="datetimeFigureOut">
              <a:rPr lang="en-US" smtClean="0"/>
              <a:pPr/>
              <a:t>4/7/2015</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802BD5D2-EF2F-4DFE-A71F-71181305B6F0}"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C592C8-20F9-4C63-838A-A8BFEC8DC58B}"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BD5D2-EF2F-4DFE-A71F-71181305B6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C592C8-20F9-4C63-838A-A8BFEC8DC58B}"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BD5D2-EF2F-4DFE-A71F-71181305B6F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BDC592C8-20F9-4C63-838A-A8BFEC8DC58B}" type="datetimeFigureOut">
              <a:rPr lang="en-US" smtClean="0"/>
              <a:pPr/>
              <a:t>4/7/2015</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802BD5D2-EF2F-4DFE-A71F-71181305B6F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C592C8-20F9-4C63-838A-A8BFEC8DC58B}"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BD5D2-EF2F-4DFE-A71F-71181305B6F0}"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C592C8-20F9-4C63-838A-A8BFEC8DC58B}" type="datetimeFigureOut">
              <a:rPr lang="en-US" smtClean="0"/>
              <a:pPr/>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2BD5D2-EF2F-4DFE-A71F-71181305B6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C592C8-20F9-4C63-838A-A8BFEC8DC58B}" type="datetimeFigureOut">
              <a:rPr lang="en-US" smtClean="0"/>
              <a:pPr/>
              <a:t>4/7/2015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2BD5D2-EF2F-4DFE-A71F-71181305B6F0}"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BDC592C8-20F9-4C63-838A-A8BFEC8DC58B}" type="datetimeFigureOut">
              <a:rPr lang="en-US" smtClean="0"/>
              <a:pPr/>
              <a:t>4/7/2015</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802BD5D2-EF2F-4DFE-A71F-71181305B6F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592C8-20F9-4C63-838A-A8BFEC8DC58B}" type="datetimeFigureOut">
              <a:rPr lang="en-US" smtClean="0"/>
              <a:pPr/>
              <a:t>4/7/2015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2BD5D2-EF2F-4DFE-A71F-71181305B6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C592C8-20F9-4C63-838A-A8BFEC8DC58B}" type="datetimeFigureOut">
              <a:rPr lang="en-US" smtClean="0"/>
              <a:pPr/>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2BD5D2-EF2F-4DFE-A71F-71181305B6F0}"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C592C8-20F9-4C63-838A-A8BFEC8DC58B}" type="datetimeFigureOut">
              <a:rPr lang="en-US" smtClean="0"/>
              <a:pPr/>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2BD5D2-EF2F-4DFE-A71F-71181305B6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custDataLst>
              <p:tags r:id="rId13"/>
            </p:custDataLst>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custDataLst>
              <p:tags r:id="rId14"/>
            </p:custDataLst>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custDataLst>
              <p:tags r:id="rId15"/>
            </p:custDataLst>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custDataLst>
              <p:tags r:id="rId16"/>
            </p:custDataLst>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custDataLst>
              <p:tags r:id="rId17"/>
            </p:custDataLst>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DC592C8-20F9-4C63-838A-A8BFEC8DC58B}" type="datetimeFigureOut">
              <a:rPr lang="en-US" smtClean="0"/>
              <a:pPr/>
              <a:t>4/7/2015</a:t>
            </a:fld>
            <a:endParaRPr lang="en-US"/>
          </a:p>
        </p:txBody>
      </p:sp>
      <p:sp>
        <p:nvSpPr>
          <p:cNvPr id="5" name="Footer Placeholder 4"/>
          <p:cNvSpPr>
            <a:spLocks noGrp="1"/>
          </p:cNvSpPr>
          <p:nvPr>
            <p:ph type="ftr" sz="quarter" idx="3"/>
            <p:custDataLst>
              <p:tags r:id="rId18"/>
            </p:custDataLst>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custDataLst>
              <p:tags r:id="rId19"/>
            </p:custDataLst>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02BD5D2-EF2F-4DFE-A71F-71181305B6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ags" Target="../tags/tag22.xml"/></Relationships>
</file>

<file path=ppt/slides/_rels/slide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tags" Target="../tags/tag78.xml"/><Relationship Id="rId7" Type="http://schemas.openxmlformats.org/officeDocument/2006/relationships/diagramQuickStyle" Target="../diagrams/quickStyle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slideLayout" Target="../slideLayouts/slideLayout2.xml"/><Relationship Id="rId9" Type="http://schemas.microsoft.com/office/2007/relationships/diagramDrawing" Target="../diagrams/drawing2.xml"/></Relationships>
</file>

<file path=ppt/slides/_rels/slide18.xml.rels><?xml version="1.0" encoding="UTF-8" standalone="yes"?>
<Relationships xmlns="http://schemas.openxmlformats.org/package/2006/relationships"><Relationship Id="rId3" Type="http://schemas.microsoft.com/office/2007/relationships/media" Target="../media/media2.mp3"/><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3.png"/><Relationship Id="rId5" Type="http://schemas.openxmlformats.org/officeDocument/2006/relationships/slideLayout" Target="../slideLayouts/slideLayout2.xml"/><Relationship Id="rId4" Type="http://schemas.openxmlformats.org/officeDocument/2006/relationships/audio" Target="../media/media2.mp3"/></Relationships>
</file>

<file path=ppt/slides/_rels/slide19.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0.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3.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gif"/><Relationship Id="rId13" Type="http://schemas.openxmlformats.org/officeDocument/2006/relationships/image" Target="../media/image8.jpeg"/><Relationship Id="rId18" Type="http://schemas.microsoft.com/office/2007/relationships/diagramDrawing" Target="../diagrams/drawing1.xml"/><Relationship Id="rId3" Type="http://schemas.microsoft.com/office/2007/relationships/media" Target="../media/media1.wav"/><Relationship Id="rId7" Type="http://schemas.openxmlformats.org/officeDocument/2006/relationships/image" Target="../media/image2.jpeg"/><Relationship Id="rId12" Type="http://schemas.openxmlformats.org/officeDocument/2006/relationships/image" Target="../media/image7.png"/><Relationship Id="rId17" Type="http://schemas.openxmlformats.org/officeDocument/2006/relationships/diagramColors" Target="../diagrams/colors1.xml"/><Relationship Id="rId2" Type="http://schemas.openxmlformats.org/officeDocument/2006/relationships/tags" Target="../tags/tag29.xml"/><Relationship Id="rId16" Type="http://schemas.openxmlformats.org/officeDocument/2006/relationships/diagramQuickStyle" Target="../diagrams/quickStyle1.xml"/><Relationship Id="rId1" Type="http://schemas.openxmlformats.org/officeDocument/2006/relationships/tags" Target="../tags/tag28.xml"/><Relationship Id="rId6" Type="http://schemas.openxmlformats.org/officeDocument/2006/relationships/notesSlide" Target="../notesSlides/notesSlide1.xml"/><Relationship Id="rId11" Type="http://schemas.openxmlformats.org/officeDocument/2006/relationships/image" Target="../media/image6.jpeg"/><Relationship Id="rId5" Type="http://schemas.openxmlformats.org/officeDocument/2006/relationships/slideLayout" Target="../slideLayouts/slideLayout2.xml"/><Relationship Id="rId15" Type="http://schemas.openxmlformats.org/officeDocument/2006/relationships/diagramLayout" Target="../diagrams/layout1.xml"/><Relationship Id="rId10" Type="http://schemas.openxmlformats.org/officeDocument/2006/relationships/image" Target="../media/image5.emf"/><Relationship Id="rId19" Type="http://schemas.openxmlformats.org/officeDocument/2006/relationships/image" Target="../media/image9.png"/><Relationship Id="rId4" Type="http://schemas.openxmlformats.org/officeDocument/2006/relationships/audio" Target="../media/media1.wav"/><Relationship Id="rId9" Type="http://schemas.openxmlformats.org/officeDocument/2006/relationships/image" Target="../media/image4.gif"/><Relationship Id="rId1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tags" Target="../tags/tag41.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0" Type="http://schemas.openxmlformats.org/officeDocument/2006/relationships/tags" Target="../tags/tag39.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10.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custDataLst>
              <p:tags r:id="rId1"/>
            </p:custDataLst>
          </p:nvPr>
        </p:nvSpPr>
        <p:spPr>
          <a:xfrm>
            <a:off x="0" y="1389809"/>
            <a:ext cx="9144000" cy="1470025"/>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rgbClr val="292934"/>
                </a:solidFill>
              </a:rPr>
              <a:t>Essential Elements of </a:t>
            </a:r>
          </a:p>
          <a:p>
            <a:r>
              <a:rPr lang="en-US" sz="4000" dirty="0" smtClean="0">
                <a:solidFill>
                  <a:srgbClr val="292934"/>
                </a:solidFill>
              </a:rPr>
              <a:t>Hydrological </a:t>
            </a:r>
            <a:r>
              <a:rPr lang="en-US" sz="4000" dirty="0" smtClean="0">
                <a:solidFill>
                  <a:srgbClr val="292934"/>
                </a:solidFill>
              </a:rPr>
              <a:t>Information </a:t>
            </a:r>
            <a:r>
              <a:rPr lang="en-US" sz="4000" dirty="0" smtClean="0">
                <a:solidFill>
                  <a:srgbClr val="292934"/>
                </a:solidFill>
              </a:rPr>
              <a:t>Systems</a:t>
            </a:r>
          </a:p>
          <a:p>
            <a:r>
              <a:rPr lang="en-US" sz="3200" i="1" dirty="0" smtClean="0">
                <a:solidFill>
                  <a:srgbClr val="292934"/>
                </a:solidFill>
              </a:rPr>
              <a:t>Module 15</a:t>
            </a:r>
            <a:endParaRPr lang="en-US" sz="3200" i="1" dirty="0">
              <a:solidFill>
                <a:srgbClr val="292934"/>
              </a:solidFill>
            </a:endParaRPr>
          </a:p>
        </p:txBody>
      </p:sp>
      <p:sp>
        <p:nvSpPr>
          <p:cNvPr id="9" name="Subtitle 4"/>
          <p:cNvSpPr txBox="1">
            <a:spLocks/>
          </p:cNvSpPr>
          <p:nvPr>
            <p:custDataLst>
              <p:tags r:id="rId2"/>
            </p:custDataLst>
          </p:nvPr>
        </p:nvSpPr>
        <p:spPr>
          <a:xfrm>
            <a:off x="25400" y="6096000"/>
            <a:ext cx="5270500" cy="762000"/>
          </a:xfrm>
          <a:prstGeom prst="rect">
            <a:avLst/>
          </a:prstGeom>
        </p:spPr>
        <p:txBody>
          <a:bodyPr vert="horz" lIns="0" rIns="18288">
            <a:normAutofit fontScale="92500"/>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l">
              <a:buClr>
                <a:srgbClr val="526DB0"/>
              </a:buClr>
            </a:pPr>
            <a:r>
              <a:rPr lang="en-US" sz="1600" i="1" dirty="0" smtClean="0">
                <a:solidFill>
                  <a:srgbClr val="000000"/>
                </a:solidFill>
              </a:rPr>
              <a:t>Some slides taken from HP-2 training module by Mark </a:t>
            </a:r>
            <a:r>
              <a:rPr lang="en-US" sz="1600" i="1" dirty="0" err="1" smtClean="0">
                <a:solidFill>
                  <a:srgbClr val="000000"/>
                </a:solidFill>
              </a:rPr>
              <a:t>Heggli</a:t>
            </a:r>
            <a:endParaRPr lang="en-US" sz="1600" i="1" dirty="0" smtClean="0">
              <a:solidFill>
                <a:srgbClr val="000000"/>
              </a:solidFill>
            </a:endParaRPr>
          </a:p>
          <a:p>
            <a:pPr algn="l">
              <a:buClr>
                <a:srgbClr val="526DB0"/>
              </a:buClr>
            </a:pPr>
            <a:r>
              <a:rPr lang="en-US" sz="1600" i="1" dirty="0" smtClean="0">
                <a:solidFill>
                  <a:srgbClr val="000000"/>
                </a:solidFill>
              </a:rPr>
              <a:t>Revised by: Steve Lipscomb</a:t>
            </a:r>
          </a:p>
        </p:txBody>
      </p:sp>
    </p:spTree>
    <p:extLst>
      <p:ext uri="{BB962C8B-B14F-4D97-AF65-F5344CB8AC3E}">
        <p14:creationId xmlns:p14="http://schemas.microsoft.com/office/powerpoint/2010/main" val="1525420582"/>
      </p:ext>
    </p:extLst>
  </p:cSld>
  <p:clrMapOvr>
    <a:masterClrMapping/>
  </p:clrMapOvr>
  <mc:AlternateContent xmlns:mc="http://schemas.openxmlformats.org/markup-compatibility/2006" xmlns:p14="http://schemas.microsoft.com/office/powerpoint/2010/main">
    <mc:Choice Requires="p14">
      <p:transition spd="slow" p14:dur="2000" advTm="13416"/>
    </mc:Choice>
    <mc:Fallback xmlns="">
      <p:transition spd="slow" advTm="1341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2"/>
            </p:custDataLst>
          </p:nvPr>
        </p:nvSpPr>
        <p:spPr>
          <a:xfrm>
            <a:off x="443558" y="685800"/>
            <a:ext cx="8229600" cy="762000"/>
          </a:xfrm>
        </p:spPr>
        <p:txBody>
          <a:bodyPr>
            <a:normAutofit/>
          </a:bodyPr>
          <a:lstStyle/>
          <a:p>
            <a:r>
              <a:rPr lang="en-US" sz="3600" b="1" dirty="0" smtClean="0"/>
              <a:t>Where is monitoring needed?</a:t>
            </a:r>
            <a:endParaRPr lang="en-US" sz="3600" b="1" dirty="0"/>
          </a:p>
        </p:txBody>
      </p:sp>
      <p:sp>
        <p:nvSpPr>
          <p:cNvPr id="5" name="Content Placeholder 2"/>
          <p:cNvSpPr>
            <a:spLocks noGrp="1"/>
          </p:cNvSpPr>
          <p:nvPr>
            <p:ph idx="1"/>
            <p:custDataLst>
              <p:tags r:id="rId3"/>
            </p:custDataLst>
          </p:nvPr>
        </p:nvSpPr>
        <p:spPr/>
        <p:txBody>
          <a:bodyPr>
            <a:normAutofit/>
          </a:bodyPr>
          <a:lstStyle/>
          <a:p>
            <a:pPr marL="0" indent="0">
              <a:buNone/>
            </a:pPr>
            <a:r>
              <a:rPr lang="en-US" sz="2800" dirty="0" smtClean="0"/>
              <a:t>Additional monitoring locations to consider</a:t>
            </a:r>
          </a:p>
          <a:p>
            <a:pPr lvl="1"/>
            <a:r>
              <a:rPr lang="en-US" sz="2400" dirty="0" smtClean="0"/>
              <a:t>Flood warning stations near population centers or important infrastructure.</a:t>
            </a:r>
          </a:p>
          <a:p>
            <a:pPr lvl="1"/>
            <a:r>
              <a:rPr lang="en-US" sz="2400" dirty="0" smtClean="0"/>
              <a:t>Inflow, outflow, and pool elevation for irrigation and hydropower reservoirs.</a:t>
            </a:r>
          </a:p>
          <a:p>
            <a:pPr lvl="1"/>
            <a:r>
              <a:rPr lang="en-US" sz="2400" dirty="0" smtClean="0"/>
              <a:t>Special projects or model calibration.</a:t>
            </a:r>
          </a:p>
          <a:p>
            <a:pPr lvl="1"/>
            <a:r>
              <a:rPr lang="en-US" sz="2400" dirty="0" smtClean="0"/>
              <a:t>GW and QW require their own unique considerations.</a:t>
            </a:r>
          </a:p>
          <a:p>
            <a:pPr marL="548640" lvl="2" indent="0">
              <a:buNone/>
            </a:pPr>
            <a:endParaRPr lang="en-US" dirty="0">
              <a:solidFill>
                <a:srgbClr val="0070C0"/>
              </a:solidFill>
            </a:endParaRPr>
          </a:p>
        </p:txBody>
      </p:sp>
    </p:spTree>
    <p:custDataLst>
      <p:tags r:id="rId1"/>
    </p:custDataLst>
    <p:extLst>
      <p:ext uri="{BB962C8B-B14F-4D97-AF65-F5344CB8AC3E}">
        <p14:creationId xmlns:p14="http://schemas.microsoft.com/office/powerpoint/2010/main" val="3044029674"/>
      </p:ext>
    </p:extLst>
  </p:cSld>
  <p:clrMapOvr>
    <a:masterClrMapping/>
  </p:clrMapOvr>
  <mc:AlternateContent xmlns:mc="http://schemas.openxmlformats.org/markup-compatibility/2006" xmlns:p14="http://schemas.microsoft.com/office/powerpoint/2010/main">
    <mc:Choice Requires="p14">
      <p:transition spd="slow" p14:dur="2000" advTm="72841"/>
    </mc:Choice>
    <mc:Fallback xmlns="">
      <p:transition spd="slow" advTm="7284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2"/>
            </p:custDataLst>
          </p:nvPr>
        </p:nvSpPr>
        <p:spPr>
          <a:xfrm>
            <a:off x="443558" y="685800"/>
            <a:ext cx="8229600" cy="762000"/>
          </a:xfrm>
        </p:spPr>
        <p:txBody>
          <a:bodyPr>
            <a:normAutofit/>
          </a:bodyPr>
          <a:lstStyle/>
          <a:p>
            <a:r>
              <a:rPr lang="en-US" sz="3600" b="1" dirty="0" smtClean="0"/>
              <a:t>Network Design</a:t>
            </a:r>
            <a:endParaRPr lang="en-US" sz="3600" b="1" dirty="0"/>
          </a:p>
        </p:txBody>
      </p:sp>
      <p:sp>
        <p:nvSpPr>
          <p:cNvPr id="5" name="Content Placeholder 2"/>
          <p:cNvSpPr>
            <a:spLocks noGrp="1"/>
          </p:cNvSpPr>
          <p:nvPr>
            <p:ph idx="1"/>
            <p:custDataLst>
              <p:tags r:id="rId3"/>
            </p:custDataLst>
          </p:nvPr>
        </p:nvSpPr>
        <p:spPr/>
        <p:txBody>
          <a:bodyPr>
            <a:normAutofit/>
          </a:bodyPr>
          <a:lstStyle/>
          <a:p>
            <a:pPr marL="0" indent="0">
              <a:buNone/>
            </a:pPr>
            <a:r>
              <a:rPr lang="en-US" dirty="0" smtClean="0"/>
              <a:t>What is the </a:t>
            </a:r>
            <a:r>
              <a:rPr lang="en-US" u="sng" dirty="0" smtClean="0"/>
              <a:t>duration</a:t>
            </a:r>
            <a:r>
              <a:rPr lang="en-US" dirty="0" smtClean="0"/>
              <a:t> of the observation program?</a:t>
            </a:r>
          </a:p>
          <a:p>
            <a:pPr marL="274320" lvl="1" indent="0">
              <a:buNone/>
            </a:pPr>
            <a:r>
              <a:rPr lang="en-US" dirty="0" smtClean="0">
                <a:solidFill>
                  <a:srgbClr val="0070C0"/>
                </a:solidFill>
              </a:rPr>
              <a:t>A well-designed </a:t>
            </a:r>
            <a:r>
              <a:rPr lang="en-US" b="1" dirty="0" smtClean="0">
                <a:solidFill>
                  <a:srgbClr val="0070C0"/>
                </a:solidFill>
              </a:rPr>
              <a:t>long-term network </a:t>
            </a:r>
            <a:r>
              <a:rPr lang="en-US" dirty="0" smtClean="0">
                <a:solidFill>
                  <a:srgbClr val="0070C0"/>
                </a:solidFill>
              </a:rPr>
              <a:t>will satisfy many objectives.</a:t>
            </a:r>
          </a:p>
          <a:p>
            <a:pPr lvl="2"/>
            <a:r>
              <a:rPr lang="en-US" dirty="0" smtClean="0">
                <a:solidFill>
                  <a:srgbClr val="0070C0"/>
                </a:solidFill>
              </a:rPr>
              <a:t>Feasibility studies</a:t>
            </a:r>
          </a:p>
          <a:p>
            <a:pPr lvl="2"/>
            <a:r>
              <a:rPr lang="en-US" dirty="0" smtClean="0">
                <a:solidFill>
                  <a:srgbClr val="0070C0"/>
                </a:solidFill>
              </a:rPr>
              <a:t>Trends</a:t>
            </a:r>
            <a:endParaRPr lang="en-US" dirty="0">
              <a:solidFill>
                <a:srgbClr val="0070C0"/>
              </a:solidFill>
            </a:endParaRPr>
          </a:p>
          <a:p>
            <a:pPr marL="274320" lvl="1" indent="0">
              <a:buNone/>
            </a:pPr>
            <a:r>
              <a:rPr lang="en-US" dirty="0" smtClean="0">
                <a:solidFill>
                  <a:srgbClr val="0070C0"/>
                </a:solidFill>
              </a:rPr>
              <a:t>However, your network may also include </a:t>
            </a:r>
            <a:r>
              <a:rPr lang="en-US" b="1" dirty="0" smtClean="0">
                <a:solidFill>
                  <a:srgbClr val="0070C0"/>
                </a:solidFill>
              </a:rPr>
              <a:t>short-term stations</a:t>
            </a:r>
            <a:r>
              <a:rPr lang="en-US" dirty="0" smtClean="0">
                <a:solidFill>
                  <a:srgbClr val="0070C0"/>
                </a:solidFill>
              </a:rPr>
              <a:t> to meet certain project-oriented objectives</a:t>
            </a:r>
          </a:p>
          <a:p>
            <a:pPr lvl="2"/>
            <a:r>
              <a:rPr lang="en-US" dirty="0" smtClean="0">
                <a:solidFill>
                  <a:srgbClr val="0070C0"/>
                </a:solidFill>
              </a:rPr>
              <a:t>Time of travel studies</a:t>
            </a:r>
          </a:p>
          <a:p>
            <a:pPr lvl="2"/>
            <a:r>
              <a:rPr lang="en-US" dirty="0" smtClean="0">
                <a:solidFill>
                  <a:srgbClr val="0070C0"/>
                </a:solidFill>
              </a:rPr>
              <a:t>GW contaminant plume analysis</a:t>
            </a:r>
          </a:p>
          <a:p>
            <a:pPr lvl="2"/>
            <a:r>
              <a:rPr lang="en-US" dirty="0" smtClean="0">
                <a:solidFill>
                  <a:srgbClr val="0070C0"/>
                </a:solidFill>
              </a:rPr>
              <a:t>Model development</a:t>
            </a:r>
          </a:p>
          <a:p>
            <a:pPr lvl="2"/>
            <a:r>
              <a:rPr lang="en-US" dirty="0" smtClean="0">
                <a:solidFill>
                  <a:srgbClr val="0070C0"/>
                </a:solidFill>
              </a:rPr>
              <a:t>Regulatory compliance</a:t>
            </a:r>
          </a:p>
          <a:p>
            <a:pPr lvl="2"/>
            <a:endParaRPr lang="en-US" dirty="0">
              <a:solidFill>
                <a:srgbClr val="0070C0"/>
              </a:solidFill>
            </a:endParaRPr>
          </a:p>
          <a:p>
            <a:pPr marL="274320" lvl="1" indent="0">
              <a:buNone/>
            </a:pPr>
            <a:r>
              <a:rPr lang="en-US" dirty="0" smtClean="0">
                <a:solidFill>
                  <a:srgbClr val="0070C0"/>
                </a:solidFill>
              </a:rPr>
              <a:t>These stations may require different types of instrumentation. Sometimes more sophisticated, sometimes less.</a:t>
            </a:r>
          </a:p>
        </p:txBody>
      </p:sp>
    </p:spTree>
    <p:custDataLst>
      <p:tags r:id="rId1"/>
    </p:custDataLst>
    <p:extLst>
      <p:ext uri="{BB962C8B-B14F-4D97-AF65-F5344CB8AC3E}">
        <p14:creationId xmlns:p14="http://schemas.microsoft.com/office/powerpoint/2010/main" val="575046246"/>
      </p:ext>
    </p:extLst>
  </p:cSld>
  <p:clrMapOvr>
    <a:masterClrMapping/>
  </p:clrMapOvr>
  <mc:AlternateContent xmlns:mc="http://schemas.openxmlformats.org/markup-compatibility/2006" xmlns:p14="http://schemas.microsoft.com/office/powerpoint/2010/main">
    <mc:Choice Requires="p14">
      <p:transition spd="slow" p14:dur="2000" advTm="72841"/>
    </mc:Choice>
    <mc:Fallback xmlns="">
      <p:transition spd="slow" advTm="7284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2"/>
            </p:custDataLst>
          </p:nvPr>
        </p:nvSpPr>
        <p:spPr>
          <a:xfrm>
            <a:off x="443558" y="685800"/>
            <a:ext cx="8229600" cy="762000"/>
          </a:xfrm>
        </p:spPr>
        <p:txBody>
          <a:bodyPr>
            <a:normAutofit/>
          </a:bodyPr>
          <a:lstStyle/>
          <a:p>
            <a:r>
              <a:rPr lang="en-US" sz="3600" b="1" dirty="0" smtClean="0"/>
              <a:t>Network Design</a:t>
            </a:r>
            <a:endParaRPr lang="en-US" sz="3600" b="1" dirty="0"/>
          </a:p>
        </p:txBody>
      </p:sp>
      <p:sp>
        <p:nvSpPr>
          <p:cNvPr id="5" name="Content Placeholder 2"/>
          <p:cNvSpPr>
            <a:spLocks noGrp="1"/>
          </p:cNvSpPr>
          <p:nvPr>
            <p:ph idx="1"/>
            <p:custDataLst>
              <p:tags r:id="rId3"/>
            </p:custDataLst>
          </p:nvPr>
        </p:nvSpPr>
        <p:spPr/>
        <p:txBody>
          <a:bodyPr>
            <a:normAutofit/>
          </a:bodyPr>
          <a:lstStyle/>
          <a:p>
            <a:pPr marL="0" indent="0">
              <a:buNone/>
            </a:pPr>
            <a:r>
              <a:rPr lang="en-US" u="sng" dirty="0" smtClean="0"/>
              <a:t>How accurate </a:t>
            </a:r>
            <a:r>
              <a:rPr lang="en-US" dirty="0" smtClean="0"/>
              <a:t>should the observations be?</a:t>
            </a:r>
          </a:p>
          <a:p>
            <a:pPr lvl="1"/>
            <a:r>
              <a:rPr lang="en-US" sz="2400" dirty="0" smtClean="0">
                <a:solidFill>
                  <a:srgbClr val="0070C0"/>
                </a:solidFill>
              </a:rPr>
              <a:t>There is more to the HIS network’s accuracy than just the accuracy of the water level sensor.</a:t>
            </a:r>
          </a:p>
          <a:p>
            <a:pPr lvl="1"/>
            <a:r>
              <a:rPr lang="en-US" sz="2400" dirty="0" smtClean="0">
                <a:solidFill>
                  <a:srgbClr val="0070C0"/>
                </a:solidFill>
              </a:rPr>
              <a:t>Water level is actually the easiest part of </a:t>
            </a:r>
            <a:r>
              <a:rPr lang="en-US" sz="2400" dirty="0" err="1" smtClean="0">
                <a:solidFill>
                  <a:srgbClr val="0070C0"/>
                </a:solidFill>
              </a:rPr>
              <a:t>streamgauging</a:t>
            </a:r>
            <a:r>
              <a:rPr lang="en-US" sz="2400" dirty="0">
                <a:solidFill>
                  <a:srgbClr val="0070C0"/>
                </a:solidFill>
              </a:rPr>
              <a:t> </a:t>
            </a:r>
            <a:r>
              <a:rPr lang="en-US" sz="2400" dirty="0" smtClean="0">
                <a:solidFill>
                  <a:srgbClr val="0070C0"/>
                </a:solidFill>
              </a:rPr>
              <a:t>but by itself is often of little practical value.</a:t>
            </a:r>
          </a:p>
          <a:p>
            <a:pPr lvl="1"/>
            <a:r>
              <a:rPr lang="en-US" sz="2400" dirty="0" smtClean="0">
                <a:solidFill>
                  <a:srgbClr val="0070C0"/>
                </a:solidFill>
              </a:rPr>
              <a:t>Discharge is usually the most important parameter.</a:t>
            </a:r>
          </a:p>
          <a:p>
            <a:pPr lvl="2"/>
            <a:r>
              <a:rPr lang="en-US" sz="2000" dirty="0" smtClean="0">
                <a:solidFill>
                  <a:srgbClr val="0070C0"/>
                </a:solidFill>
              </a:rPr>
              <a:t>Planning studies</a:t>
            </a:r>
          </a:p>
          <a:p>
            <a:pPr lvl="2"/>
            <a:r>
              <a:rPr lang="en-US" sz="2000" dirty="0" smtClean="0">
                <a:solidFill>
                  <a:srgbClr val="0070C0"/>
                </a:solidFill>
              </a:rPr>
              <a:t>Models</a:t>
            </a:r>
          </a:p>
          <a:p>
            <a:pPr lvl="2"/>
            <a:r>
              <a:rPr lang="en-US" sz="2000" dirty="0" smtClean="0">
                <a:solidFill>
                  <a:srgbClr val="0070C0"/>
                </a:solidFill>
              </a:rPr>
              <a:t>Water-quality and sediment loads</a:t>
            </a:r>
          </a:p>
          <a:p>
            <a:pPr lvl="2"/>
            <a:r>
              <a:rPr lang="en-US" sz="2000" dirty="0" smtClean="0">
                <a:solidFill>
                  <a:srgbClr val="0070C0"/>
                </a:solidFill>
              </a:rPr>
              <a:t>Flood frequency</a:t>
            </a:r>
          </a:p>
          <a:p>
            <a:pPr lvl="2"/>
            <a:r>
              <a:rPr lang="en-US" sz="2000" dirty="0" smtClean="0">
                <a:solidFill>
                  <a:srgbClr val="0070C0"/>
                </a:solidFill>
              </a:rPr>
              <a:t>Reservoir and canal operations</a:t>
            </a:r>
          </a:p>
          <a:p>
            <a:pPr lvl="1"/>
            <a:endParaRPr lang="en-US" dirty="0" smtClean="0">
              <a:solidFill>
                <a:srgbClr val="0070C0"/>
              </a:solidFill>
            </a:endParaRPr>
          </a:p>
          <a:p>
            <a:pPr marL="548640" lvl="2" indent="0">
              <a:buNone/>
            </a:pPr>
            <a:endParaRPr lang="en-US" dirty="0">
              <a:solidFill>
                <a:srgbClr val="0070C0"/>
              </a:solidFill>
            </a:endParaRPr>
          </a:p>
        </p:txBody>
      </p:sp>
    </p:spTree>
    <p:custDataLst>
      <p:tags r:id="rId1"/>
    </p:custDataLst>
    <p:extLst>
      <p:ext uri="{BB962C8B-B14F-4D97-AF65-F5344CB8AC3E}">
        <p14:creationId xmlns:p14="http://schemas.microsoft.com/office/powerpoint/2010/main" val="1602450441"/>
      </p:ext>
    </p:extLst>
  </p:cSld>
  <p:clrMapOvr>
    <a:masterClrMapping/>
  </p:clrMapOvr>
  <mc:AlternateContent xmlns:mc="http://schemas.openxmlformats.org/markup-compatibility/2006" xmlns:p14="http://schemas.microsoft.com/office/powerpoint/2010/main">
    <mc:Choice Requires="p14">
      <p:transition spd="slow" p14:dur="2000" advTm="72841"/>
    </mc:Choice>
    <mc:Fallback xmlns="">
      <p:transition spd="slow" advTm="7284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2"/>
            </p:custDataLst>
          </p:nvPr>
        </p:nvSpPr>
        <p:spPr>
          <a:xfrm>
            <a:off x="443558" y="685800"/>
            <a:ext cx="8229600" cy="762000"/>
          </a:xfrm>
        </p:spPr>
        <p:txBody>
          <a:bodyPr>
            <a:normAutofit/>
          </a:bodyPr>
          <a:lstStyle/>
          <a:p>
            <a:r>
              <a:rPr lang="en-US" sz="3600" b="1" dirty="0" smtClean="0"/>
              <a:t>Network Design</a:t>
            </a:r>
            <a:endParaRPr lang="en-US" sz="3600" b="1" dirty="0"/>
          </a:p>
        </p:txBody>
      </p:sp>
      <p:sp>
        <p:nvSpPr>
          <p:cNvPr id="5" name="Content Placeholder 2"/>
          <p:cNvSpPr>
            <a:spLocks noGrp="1"/>
          </p:cNvSpPr>
          <p:nvPr>
            <p:ph idx="1"/>
            <p:custDataLst>
              <p:tags r:id="rId3"/>
            </p:custDataLst>
          </p:nvPr>
        </p:nvSpPr>
        <p:spPr/>
        <p:txBody>
          <a:bodyPr>
            <a:normAutofit/>
          </a:bodyPr>
          <a:lstStyle/>
          <a:p>
            <a:pPr marL="0" indent="0">
              <a:buNone/>
            </a:pPr>
            <a:r>
              <a:rPr lang="en-US" dirty="0" smtClean="0"/>
              <a:t>How can we achieve accuracy in </a:t>
            </a:r>
            <a:r>
              <a:rPr lang="en-US" u="sng" dirty="0" smtClean="0"/>
              <a:t>discharge</a:t>
            </a:r>
            <a:r>
              <a:rPr lang="en-US" dirty="0" smtClean="0"/>
              <a:t> monitoring</a:t>
            </a:r>
          </a:p>
          <a:p>
            <a:pPr lvl="2"/>
            <a:r>
              <a:rPr lang="en-US" sz="2400" dirty="0" smtClean="0">
                <a:solidFill>
                  <a:srgbClr val="0070C0"/>
                </a:solidFill>
              </a:rPr>
              <a:t>Water level is the starting point</a:t>
            </a:r>
          </a:p>
          <a:p>
            <a:pPr lvl="3"/>
            <a:r>
              <a:rPr lang="en-US" sz="2000" dirty="0" smtClean="0">
                <a:solidFill>
                  <a:srgbClr val="0070C0"/>
                </a:solidFill>
              </a:rPr>
              <a:t>Sensor accuracy</a:t>
            </a:r>
          </a:p>
          <a:p>
            <a:pPr lvl="3"/>
            <a:r>
              <a:rPr lang="en-US" sz="2000" dirty="0" smtClean="0">
                <a:solidFill>
                  <a:srgbClr val="0070C0"/>
                </a:solidFill>
              </a:rPr>
              <a:t>Datum establishment and maintenance</a:t>
            </a:r>
          </a:p>
          <a:p>
            <a:pPr lvl="2"/>
            <a:r>
              <a:rPr lang="en-US" sz="2400" dirty="0" smtClean="0">
                <a:solidFill>
                  <a:srgbClr val="0070C0"/>
                </a:solidFill>
              </a:rPr>
              <a:t>Frequency of visits for discharge measurements (rating and shift analyses)</a:t>
            </a:r>
          </a:p>
          <a:p>
            <a:pPr lvl="2"/>
            <a:r>
              <a:rPr lang="en-US" sz="2400" dirty="0" smtClean="0">
                <a:solidFill>
                  <a:srgbClr val="0070C0"/>
                </a:solidFill>
              </a:rPr>
              <a:t>Quality of discharge measurements</a:t>
            </a:r>
          </a:p>
          <a:p>
            <a:pPr lvl="2"/>
            <a:r>
              <a:rPr lang="en-US" sz="2400" dirty="0" smtClean="0">
                <a:solidFill>
                  <a:srgbClr val="0070C0"/>
                </a:solidFill>
              </a:rPr>
              <a:t>Discharge measurements covering the entire range from low to high flows.</a:t>
            </a:r>
          </a:p>
          <a:p>
            <a:pPr marL="548640" lvl="2" indent="0">
              <a:buNone/>
            </a:pPr>
            <a:endParaRPr lang="en-US" dirty="0">
              <a:solidFill>
                <a:srgbClr val="0070C0"/>
              </a:solidFill>
            </a:endParaRPr>
          </a:p>
        </p:txBody>
      </p:sp>
    </p:spTree>
    <p:custDataLst>
      <p:tags r:id="rId1"/>
    </p:custDataLst>
    <p:extLst>
      <p:ext uri="{BB962C8B-B14F-4D97-AF65-F5344CB8AC3E}">
        <p14:creationId xmlns:p14="http://schemas.microsoft.com/office/powerpoint/2010/main" val="2807954349"/>
      </p:ext>
    </p:extLst>
  </p:cSld>
  <p:clrMapOvr>
    <a:masterClrMapping/>
  </p:clrMapOvr>
  <mc:AlternateContent xmlns:mc="http://schemas.openxmlformats.org/markup-compatibility/2006" xmlns:p14="http://schemas.microsoft.com/office/powerpoint/2010/main">
    <mc:Choice Requires="p14">
      <p:transition spd="slow" p14:dur="2000" advTm="72841"/>
    </mc:Choice>
    <mc:Fallback xmlns="">
      <p:transition spd="slow" advTm="7284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2"/>
            </p:custDataLst>
          </p:nvPr>
        </p:nvSpPr>
        <p:spPr>
          <a:xfrm>
            <a:off x="443558" y="685800"/>
            <a:ext cx="8229600" cy="762000"/>
          </a:xfrm>
        </p:spPr>
        <p:txBody>
          <a:bodyPr>
            <a:normAutofit/>
          </a:bodyPr>
          <a:lstStyle/>
          <a:p>
            <a:r>
              <a:rPr lang="en-US" sz="3600" b="1" dirty="0" smtClean="0"/>
              <a:t>Network Design</a:t>
            </a:r>
            <a:endParaRPr lang="en-US" sz="3600" b="1" dirty="0"/>
          </a:p>
        </p:txBody>
      </p:sp>
      <p:sp>
        <p:nvSpPr>
          <p:cNvPr id="5" name="Content Placeholder 2"/>
          <p:cNvSpPr>
            <a:spLocks noGrp="1"/>
          </p:cNvSpPr>
          <p:nvPr>
            <p:ph idx="1"/>
            <p:custDataLst>
              <p:tags r:id="rId3"/>
            </p:custDataLst>
          </p:nvPr>
        </p:nvSpPr>
        <p:spPr>
          <a:xfrm>
            <a:off x="457200" y="1600200"/>
            <a:ext cx="7162800" cy="4876800"/>
          </a:xfrm>
        </p:spPr>
        <p:txBody>
          <a:bodyPr>
            <a:normAutofit fontScale="92500" lnSpcReduction="10000"/>
          </a:bodyPr>
          <a:lstStyle/>
          <a:p>
            <a:pPr marL="0" indent="0">
              <a:buNone/>
            </a:pPr>
            <a:r>
              <a:rPr lang="en-US" dirty="0" smtClean="0"/>
              <a:t>How can we achieve accuracy in </a:t>
            </a:r>
            <a:r>
              <a:rPr lang="en-US" u="sng" dirty="0" smtClean="0"/>
              <a:t>water-quality</a:t>
            </a:r>
            <a:r>
              <a:rPr lang="en-US" dirty="0" smtClean="0"/>
              <a:t> monitoring</a:t>
            </a:r>
          </a:p>
          <a:p>
            <a:r>
              <a:rPr lang="en-US" sz="3000" dirty="0" smtClean="0">
                <a:solidFill>
                  <a:srgbClr val="0070C0"/>
                </a:solidFill>
              </a:rPr>
              <a:t>Calibration of QW sensors</a:t>
            </a:r>
          </a:p>
          <a:p>
            <a:r>
              <a:rPr lang="en-US" sz="3000" dirty="0" smtClean="0">
                <a:solidFill>
                  <a:srgbClr val="0070C0"/>
                </a:solidFill>
              </a:rPr>
              <a:t>Integrated or grab samples? Does it make a difference?</a:t>
            </a:r>
          </a:p>
          <a:p>
            <a:r>
              <a:rPr lang="en-US" sz="3000" dirty="0" smtClean="0">
                <a:solidFill>
                  <a:srgbClr val="0070C0"/>
                </a:solidFill>
              </a:rPr>
              <a:t>Frequency of visits for samples. It depends on the objective.</a:t>
            </a:r>
          </a:p>
          <a:p>
            <a:pPr lvl="1"/>
            <a:r>
              <a:rPr lang="en-US" sz="2400" dirty="0" smtClean="0">
                <a:solidFill>
                  <a:srgbClr val="0070C0"/>
                </a:solidFill>
              </a:rPr>
              <a:t>Annually</a:t>
            </a:r>
          </a:p>
          <a:p>
            <a:pPr lvl="1"/>
            <a:r>
              <a:rPr lang="en-US" sz="2400" dirty="0" smtClean="0">
                <a:solidFill>
                  <a:srgbClr val="0070C0"/>
                </a:solidFill>
              </a:rPr>
              <a:t>Seasonally</a:t>
            </a:r>
          </a:p>
          <a:p>
            <a:pPr lvl="1"/>
            <a:r>
              <a:rPr lang="en-US" sz="2400" dirty="0" smtClean="0">
                <a:solidFill>
                  <a:srgbClr val="0070C0"/>
                </a:solidFill>
              </a:rPr>
              <a:t>Monthly</a:t>
            </a:r>
          </a:p>
          <a:p>
            <a:pPr lvl="1"/>
            <a:r>
              <a:rPr lang="en-US" sz="2400" dirty="0" smtClean="0">
                <a:solidFill>
                  <a:srgbClr val="0070C0"/>
                </a:solidFill>
              </a:rPr>
              <a:t>Weekly</a:t>
            </a:r>
          </a:p>
          <a:p>
            <a:pPr lvl="1"/>
            <a:r>
              <a:rPr lang="en-US" sz="2400" dirty="0" smtClean="0">
                <a:solidFill>
                  <a:srgbClr val="0070C0"/>
                </a:solidFill>
              </a:rPr>
              <a:t>Continuous</a:t>
            </a:r>
          </a:p>
        </p:txBody>
      </p:sp>
    </p:spTree>
    <p:custDataLst>
      <p:tags r:id="rId1"/>
    </p:custDataLst>
    <p:extLst>
      <p:ext uri="{BB962C8B-B14F-4D97-AF65-F5344CB8AC3E}">
        <p14:creationId xmlns:p14="http://schemas.microsoft.com/office/powerpoint/2010/main" val="510185291"/>
      </p:ext>
    </p:extLst>
  </p:cSld>
  <p:clrMapOvr>
    <a:masterClrMapping/>
  </p:clrMapOvr>
  <mc:AlternateContent xmlns:mc="http://schemas.openxmlformats.org/markup-compatibility/2006" xmlns:p14="http://schemas.microsoft.com/office/powerpoint/2010/main">
    <mc:Choice Requires="p14">
      <p:transition spd="slow" p14:dur="2000" advTm="72841"/>
    </mc:Choice>
    <mc:Fallback xmlns="">
      <p:transition spd="slow" advTm="7284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2"/>
            </p:custDataLst>
          </p:nvPr>
        </p:nvSpPr>
        <p:spPr>
          <a:xfrm>
            <a:off x="443558" y="685800"/>
            <a:ext cx="8229600" cy="762000"/>
          </a:xfrm>
        </p:spPr>
        <p:txBody>
          <a:bodyPr>
            <a:normAutofit/>
          </a:bodyPr>
          <a:lstStyle/>
          <a:p>
            <a:r>
              <a:rPr lang="en-US" sz="3600" b="1" dirty="0" smtClean="0"/>
              <a:t>Network Design</a:t>
            </a:r>
            <a:endParaRPr lang="en-US" sz="3600" b="1" dirty="0"/>
          </a:p>
        </p:txBody>
      </p:sp>
      <p:sp>
        <p:nvSpPr>
          <p:cNvPr id="5" name="Content Placeholder 2"/>
          <p:cNvSpPr>
            <a:spLocks noGrp="1"/>
          </p:cNvSpPr>
          <p:nvPr>
            <p:ph idx="1"/>
            <p:custDataLst>
              <p:tags r:id="rId3"/>
            </p:custDataLst>
          </p:nvPr>
        </p:nvSpPr>
        <p:spPr/>
        <p:txBody>
          <a:bodyPr>
            <a:normAutofit/>
          </a:bodyPr>
          <a:lstStyle/>
          <a:p>
            <a:pPr lvl="1"/>
            <a:r>
              <a:rPr lang="en-US" dirty="0" smtClean="0">
                <a:solidFill>
                  <a:srgbClr val="0070C0"/>
                </a:solidFill>
              </a:rPr>
              <a:t>The bottom line is there is no one-size-fits-all answer! Just like there’s no single perfect car design.</a:t>
            </a:r>
          </a:p>
          <a:p>
            <a:pPr lvl="1"/>
            <a:r>
              <a:rPr lang="en-US" dirty="0" smtClean="0">
                <a:solidFill>
                  <a:srgbClr val="0070C0"/>
                </a:solidFill>
              </a:rPr>
              <a:t>Each station has it’s own requirements. Sometimes they’re similar to other stations but sometimes they’re unique. </a:t>
            </a:r>
          </a:p>
          <a:p>
            <a:pPr lvl="1"/>
            <a:r>
              <a:rPr lang="en-US" dirty="0" smtClean="0">
                <a:solidFill>
                  <a:srgbClr val="0070C0"/>
                </a:solidFill>
              </a:rPr>
              <a:t>Your design needs to address those unique requirements.</a:t>
            </a:r>
          </a:p>
          <a:p>
            <a:pPr marL="548640" lvl="2" indent="0">
              <a:buNone/>
            </a:pPr>
            <a:endParaRPr lang="en-US" dirty="0" smtClean="0">
              <a:solidFill>
                <a:srgbClr val="0070C0"/>
              </a:solidFill>
            </a:endParaRPr>
          </a:p>
          <a:p>
            <a:pPr marL="548640" lvl="2" indent="0">
              <a:buNone/>
            </a:pPr>
            <a:endParaRPr lang="en-US" dirty="0">
              <a:solidFill>
                <a:srgbClr val="0070C0"/>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038600"/>
            <a:ext cx="2743200" cy="1825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5200" y="4038600"/>
            <a:ext cx="27432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755972032"/>
      </p:ext>
    </p:extLst>
  </p:cSld>
  <p:clrMapOvr>
    <a:masterClrMapping/>
  </p:clrMapOvr>
  <mc:AlternateContent xmlns:mc="http://schemas.openxmlformats.org/markup-compatibility/2006" xmlns:p14="http://schemas.microsoft.com/office/powerpoint/2010/main">
    <mc:Choice Requires="p14">
      <p:transition spd="slow" p14:dur="2000" advTm="72841"/>
    </mc:Choice>
    <mc:Fallback xmlns="">
      <p:transition spd="slow" advTm="7284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custDataLst>
              <p:tags r:id="rId2"/>
            </p:custDataLst>
          </p:nvPr>
        </p:nvSpPr>
        <p:spPr>
          <a:xfrm>
            <a:off x="457200" y="1066800"/>
            <a:ext cx="8229600" cy="762000"/>
          </a:xfrm>
        </p:spPr>
        <p:txBody>
          <a:bodyPr>
            <a:normAutofit fontScale="90000"/>
          </a:bodyPr>
          <a:lstStyle/>
          <a:p>
            <a:r>
              <a:rPr lang="en-US" sz="3600" b="1" dirty="0" smtClean="0"/>
              <a:t>Network Design: </a:t>
            </a:r>
            <a:br>
              <a:rPr lang="en-US" sz="3600" b="1" dirty="0" smtClean="0"/>
            </a:br>
            <a:r>
              <a:rPr lang="en-US" sz="3100" b="1" dirty="0" smtClean="0"/>
              <a:t>Some Key Principles</a:t>
            </a:r>
            <a:endParaRPr lang="en-US" sz="3100" b="1" dirty="0"/>
          </a:p>
        </p:txBody>
      </p:sp>
      <p:sp>
        <p:nvSpPr>
          <p:cNvPr id="5" name="Content Placeholder 2"/>
          <p:cNvSpPr>
            <a:spLocks noGrp="1"/>
          </p:cNvSpPr>
          <p:nvPr>
            <p:ph idx="1"/>
            <p:custDataLst>
              <p:tags r:id="rId3"/>
            </p:custDataLst>
          </p:nvPr>
        </p:nvSpPr>
        <p:spPr>
          <a:xfrm>
            <a:off x="457200" y="2362200"/>
            <a:ext cx="8229600" cy="3200400"/>
          </a:xfrm>
        </p:spPr>
        <p:txBody>
          <a:bodyPr>
            <a:normAutofit/>
          </a:bodyPr>
          <a:lstStyle/>
          <a:p>
            <a:r>
              <a:rPr lang="en-US" dirty="0" smtClean="0"/>
              <a:t>Address all current objectives</a:t>
            </a:r>
          </a:p>
          <a:p>
            <a:r>
              <a:rPr lang="en-US" dirty="0" smtClean="0"/>
              <a:t>Anticipate future objectives</a:t>
            </a:r>
          </a:p>
          <a:p>
            <a:r>
              <a:rPr lang="en-US" dirty="0" smtClean="0"/>
              <a:t>Build in ability to scale up as needed</a:t>
            </a:r>
          </a:p>
          <a:p>
            <a:r>
              <a:rPr lang="en-US" dirty="0" smtClean="0"/>
              <a:t>Choose appropriate solutions for each site </a:t>
            </a:r>
          </a:p>
          <a:p>
            <a:r>
              <a:rPr lang="en-US" dirty="0"/>
              <a:t>Avoid data redundancy or </a:t>
            </a:r>
            <a:r>
              <a:rPr lang="en-US" dirty="0" smtClean="0"/>
              <a:t>gaps</a:t>
            </a:r>
          </a:p>
          <a:p>
            <a:r>
              <a:rPr lang="en-US" dirty="0" smtClean="0"/>
              <a:t>Design in </a:t>
            </a:r>
            <a:r>
              <a:rPr lang="en-US" dirty="0" smtClean="0"/>
              <a:t>quality from the beginning</a:t>
            </a:r>
            <a:endParaRPr lang="en-US" dirty="0" smtClean="0"/>
          </a:p>
          <a:p>
            <a:pPr lvl="1"/>
            <a:endParaRPr lang="en-US" dirty="0" smtClean="0"/>
          </a:p>
        </p:txBody>
      </p:sp>
    </p:spTree>
    <p:custDataLst>
      <p:tags r:id="rId1"/>
    </p:custDataLst>
    <p:extLst>
      <p:ext uri="{BB962C8B-B14F-4D97-AF65-F5344CB8AC3E}">
        <p14:creationId xmlns:p14="http://schemas.microsoft.com/office/powerpoint/2010/main" val="3869680793"/>
      </p:ext>
    </p:extLst>
  </p:cSld>
  <p:clrMapOvr>
    <a:masterClrMapping/>
  </p:clrMapOvr>
  <mc:AlternateContent xmlns:mc="http://schemas.openxmlformats.org/markup-compatibility/2006" xmlns:p14="http://schemas.microsoft.com/office/powerpoint/2010/main">
    <mc:Choice Requires="p14">
      <p:transition spd="slow" p14:dur="2000" advTm="56792"/>
    </mc:Choice>
    <mc:Fallback xmlns="">
      <p:transition spd="slow" advTm="56792"/>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custDataLst>
              <p:tags r:id="rId2"/>
            </p:custDataLst>
            <p:extLst>
              <p:ext uri="{D42A27DB-BD31-4B8C-83A1-F6EECF244321}">
                <p14:modId xmlns:p14="http://schemas.microsoft.com/office/powerpoint/2010/main" val="3760876421"/>
              </p:ext>
            </p:extLst>
          </p:nvPr>
        </p:nvGraphicFramePr>
        <p:xfrm>
          <a:off x="1600200" y="1905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itle 1"/>
          <p:cNvSpPr>
            <a:spLocks noGrp="1"/>
          </p:cNvSpPr>
          <p:nvPr>
            <p:ph type="title"/>
            <p:custDataLst>
              <p:tags r:id="rId3"/>
            </p:custDataLst>
          </p:nvPr>
        </p:nvSpPr>
        <p:spPr>
          <a:xfrm>
            <a:off x="443558" y="685800"/>
            <a:ext cx="8229600" cy="762000"/>
          </a:xfrm>
        </p:spPr>
        <p:txBody>
          <a:bodyPr>
            <a:normAutofit/>
          </a:bodyPr>
          <a:lstStyle/>
          <a:p>
            <a:pPr algn="ctr"/>
            <a:r>
              <a:rPr lang="en-US" sz="3600" b="1" dirty="0" smtClean="0"/>
              <a:t>Technology Components of HIS</a:t>
            </a:r>
            <a:endParaRPr lang="en-US" sz="3600" b="1" dirty="0"/>
          </a:p>
        </p:txBody>
      </p:sp>
    </p:spTree>
    <p:custDataLst>
      <p:tags r:id="rId1"/>
    </p:custDataLst>
    <p:extLst>
      <p:ext uri="{BB962C8B-B14F-4D97-AF65-F5344CB8AC3E}">
        <p14:creationId xmlns:p14="http://schemas.microsoft.com/office/powerpoint/2010/main" val="4129948866"/>
      </p:ext>
    </p:extLst>
  </p:cSld>
  <p:clrMapOvr>
    <a:masterClrMapping/>
  </p:clrMapOvr>
  <mc:AlternateContent xmlns:mc="http://schemas.openxmlformats.org/markup-compatibility/2006" xmlns:p14="http://schemas.microsoft.com/office/powerpoint/2010/main">
    <mc:Choice Requires="p14">
      <p:transition spd="slow" p14:dur="2000" advTm="28924"/>
    </mc:Choice>
    <mc:Fallback xmlns="">
      <p:transition spd="slow" advTm="2892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1"/>
            </p:custDataLst>
          </p:nvPr>
        </p:nvSpPr>
        <p:spPr>
          <a:xfrm>
            <a:off x="443558" y="685800"/>
            <a:ext cx="8229600" cy="762000"/>
          </a:xfrm>
        </p:spPr>
        <p:txBody>
          <a:bodyPr>
            <a:normAutofit fontScale="90000"/>
          </a:bodyPr>
          <a:lstStyle/>
          <a:p>
            <a:r>
              <a:rPr lang="en-US" sz="3600" b="1" dirty="0" smtClean="0"/>
              <a:t>Factors when considering sensors, data loggers, and telemetry devices</a:t>
            </a:r>
            <a:endParaRPr lang="en-US" sz="3600" b="1" dirty="0"/>
          </a:p>
        </p:txBody>
      </p:sp>
      <p:sp>
        <p:nvSpPr>
          <p:cNvPr id="6" name="Content Placeholder 2"/>
          <p:cNvSpPr>
            <a:spLocks noGrp="1"/>
          </p:cNvSpPr>
          <p:nvPr>
            <p:ph idx="1"/>
            <p:custDataLst>
              <p:tags r:id="rId2"/>
            </p:custDataLst>
          </p:nvPr>
        </p:nvSpPr>
        <p:spPr>
          <a:xfrm>
            <a:off x="1066800" y="1752600"/>
            <a:ext cx="7315200" cy="4876800"/>
          </a:xfrm>
        </p:spPr>
        <p:txBody>
          <a:bodyPr>
            <a:normAutofit/>
          </a:bodyPr>
          <a:lstStyle/>
          <a:p>
            <a:pPr lvl="1"/>
            <a:r>
              <a:rPr lang="en-US" sz="2800" dirty="0" smtClean="0"/>
              <a:t>Reliability</a:t>
            </a:r>
          </a:p>
          <a:p>
            <a:pPr lvl="1"/>
            <a:r>
              <a:rPr lang="en-US" sz="2800" dirty="0" smtClean="0"/>
              <a:t>Accuracy and precision</a:t>
            </a:r>
          </a:p>
          <a:p>
            <a:pPr lvl="1"/>
            <a:r>
              <a:rPr lang="en-US" sz="2800" dirty="0" smtClean="0"/>
              <a:t>Cost </a:t>
            </a:r>
          </a:p>
          <a:p>
            <a:pPr lvl="1"/>
            <a:r>
              <a:rPr lang="en-US" sz="2800" dirty="0" smtClean="0"/>
              <a:t>Product Support (technical inquiries, repairs, warranties)</a:t>
            </a:r>
          </a:p>
          <a:p>
            <a:pPr lvl="1"/>
            <a:r>
              <a:rPr lang="en-US" sz="2800" dirty="0" smtClean="0"/>
              <a:t>Maintenance</a:t>
            </a:r>
          </a:p>
          <a:p>
            <a:pPr lvl="1"/>
            <a:r>
              <a:rPr lang="en-US" sz="2800" dirty="0" smtClean="0"/>
              <a:t>Availability of training</a:t>
            </a:r>
          </a:p>
        </p:txBody>
      </p:sp>
      <p:pic>
        <p:nvPicPr>
          <p:cNvPr id="4" name="Recording9.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cstate="print"/>
          <a:stretch>
            <a:fillRect/>
          </a:stretch>
        </p:blipFill>
        <p:spPr>
          <a:xfrm>
            <a:off x="8839200" y="0"/>
            <a:ext cx="304800" cy="304800"/>
          </a:xfrm>
          <a:prstGeom prst="rect">
            <a:avLst/>
          </a:prstGeom>
        </p:spPr>
      </p:pic>
    </p:spTree>
    <p:extLst>
      <p:ext uri="{BB962C8B-B14F-4D97-AF65-F5344CB8AC3E}">
        <p14:creationId xmlns:p14="http://schemas.microsoft.com/office/powerpoint/2010/main" val="1867067720"/>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2"/>
            </p:custDataLst>
          </p:nvPr>
        </p:nvSpPr>
        <p:spPr>
          <a:xfrm>
            <a:off x="443558" y="685800"/>
            <a:ext cx="8229600" cy="762000"/>
          </a:xfrm>
        </p:spPr>
        <p:txBody>
          <a:bodyPr>
            <a:normAutofit fontScale="90000"/>
          </a:bodyPr>
          <a:lstStyle/>
          <a:p>
            <a:r>
              <a:rPr lang="en-US" sz="3200" b="1" dirty="0" smtClean="0"/>
              <a:t>Additional factors to consider :</a:t>
            </a:r>
            <a:br>
              <a:rPr lang="en-US" sz="3200" b="1" dirty="0" smtClean="0"/>
            </a:br>
            <a:r>
              <a:rPr lang="en-US" sz="2700" b="1" dirty="0" smtClean="0"/>
              <a:t>Data loggers, sensors, and telecommunications</a:t>
            </a:r>
            <a:endParaRPr lang="en-US" sz="2700" b="1" dirty="0"/>
          </a:p>
        </p:txBody>
      </p:sp>
      <p:sp>
        <p:nvSpPr>
          <p:cNvPr id="5" name="Content Placeholder 2"/>
          <p:cNvSpPr>
            <a:spLocks noGrp="1"/>
          </p:cNvSpPr>
          <p:nvPr>
            <p:ph idx="1"/>
            <p:custDataLst>
              <p:tags r:id="rId3"/>
            </p:custDataLst>
          </p:nvPr>
        </p:nvSpPr>
        <p:spPr/>
        <p:txBody>
          <a:bodyPr>
            <a:normAutofit/>
          </a:bodyPr>
          <a:lstStyle/>
          <a:p>
            <a:r>
              <a:rPr lang="en-US" dirty="0" smtClean="0"/>
              <a:t>Ease of use (minimum training requirements)</a:t>
            </a:r>
          </a:p>
          <a:p>
            <a:r>
              <a:rPr lang="en-US" dirty="0" smtClean="0"/>
              <a:t>Flexible but not overly complicated (new parameters can be added with ease)</a:t>
            </a:r>
          </a:p>
          <a:p>
            <a:pPr lvl="1"/>
            <a:r>
              <a:rPr lang="en-US" dirty="0" smtClean="0"/>
              <a:t>Transmitter supports multiple telemetry options for future enhancements (SCADA)</a:t>
            </a:r>
          </a:p>
          <a:p>
            <a:pPr lvl="1"/>
            <a:r>
              <a:rPr lang="en-US" dirty="0" smtClean="0"/>
              <a:t>Multi-parameter </a:t>
            </a:r>
            <a:r>
              <a:rPr lang="en-US" dirty="0" err="1" smtClean="0"/>
              <a:t>sonde</a:t>
            </a:r>
            <a:r>
              <a:rPr lang="en-US" dirty="0" smtClean="0"/>
              <a:t> for future addition of QW sensors</a:t>
            </a:r>
          </a:p>
          <a:p>
            <a:r>
              <a:rPr lang="en-US" dirty="0" smtClean="0"/>
              <a:t>Cost – Why pay too much? Get multiple bids.</a:t>
            </a:r>
          </a:p>
          <a:p>
            <a:r>
              <a:rPr lang="en-US" dirty="0" smtClean="0"/>
              <a:t>Balancing these factors to make an appropriate technology decision requires familiarity with objectives, site characteristics, and instrument capabilities.</a:t>
            </a:r>
          </a:p>
          <a:p>
            <a:pPr marL="548640" lvl="2" indent="0">
              <a:buNone/>
            </a:pPr>
            <a:endParaRPr lang="en-US" dirty="0">
              <a:solidFill>
                <a:srgbClr val="0070C0"/>
              </a:solidFill>
            </a:endParaRPr>
          </a:p>
        </p:txBody>
      </p:sp>
    </p:spTree>
    <p:custDataLst>
      <p:tags r:id="rId1"/>
    </p:custDataLst>
    <p:extLst>
      <p:ext uri="{BB962C8B-B14F-4D97-AF65-F5344CB8AC3E}">
        <p14:creationId xmlns:p14="http://schemas.microsoft.com/office/powerpoint/2010/main" val="2626777535"/>
      </p:ext>
    </p:extLst>
  </p:cSld>
  <p:clrMapOvr>
    <a:masterClrMapping/>
  </p:clrMapOvr>
  <mc:AlternateContent xmlns:mc="http://schemas.openxmlformats.org/markup-compatibility/2006" xmlns:p14="http://schemas.microsoft.com/office/powerpoint/2010/main">
    <mc:Choice Requires="p14">
      <p:transition spd="slow" p14:dur="2000" advTm="72841"/>
    </mc:Choice>
    <mc:Fallback xmlns="">
      <p:transition spd="slow" advTm="7284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1752600"/>
            <a:ext cx="8229600" cy="2743200"/>
          </a:xfrm>
        </p:spPr>
        <p:txBody>
          <a:bodyPr>
            <a:noAutofit/>
          </a:bodyPr>
          <a:lstStyle/>
          <a:p>
            <a:pPr algn="ctr"/>
            <a:r>
              <a:rPr lang="en-US" sz="3200" dirty="0" smtClean="0"/>
              <a:t>Examples that refer to products are intended for illustrative purposes only, and do not imply an endorsement or recommendation of any particular product</a:t>
            </a:r>
            <a:endParaRPr lang="en-US" sz="3200" dirty="0"/>
          </a:p>
        </p:txBody>
      </p:sp>
    </p:spTree>
    <p:extLst>
      <p:ext uri="{BB962C8B-B14F-4D97-AF65-F5344CB8AC3E}">
        <p14:creationId xmlns:p14="http://schemas.microsoft.com/office/powerpoint/2010/main" val="3583894501"/>
      </p:ext>
    </p:extLst>
  </p:cSld>
  <p:clrMapOvr>
    <a:masterClrMapping/>
  </p:clrMapOvr>
  <mc:AlternateContent xmlns:mc="http://schemas.openxmlformats.org/markup-compatibility/2006" xmlns:p14="http://schemas.microsoft.com/office/powerpoint/2010/main">
    <mc:Choice Requires="p14">
      <p:transition spd="slow" p14:dur="2000" advTm="12060"/>
    </mc:Choice>
    <mc:Fallback xmlns="">
      <p:transition spd="slow" advTm="1206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2"/>
            </p:custDataLst>
          </p:nvPr>
        </p:nvSpPr>
        <p:spPr>
          <a:xfrm>
            <a:off x="443558" y="685800"/>
            <a:ext cx="8229600" cy="762000"/>
          </a:xfrm>
        </p:spPr>
        <p:txBody>
          <a:bodyPr>
            <a:normAutofit fontScale="90000"/>
          </a:bodyPr>
          <a:lstStyle/>
          <a:p>
            <a:r>
              <a:rPr lang="en-US" sz="3600" b="1" dirty="0" smtClean="0"/>
              <a:t>Factors when considering Data Center technology</a:t>
            </a:r>
            <a:endParaRPr lang="en-US" sz="3600" b="1" dirty="0"/>
          </a:p>
        </p:txBody>
      </p:sp>
      <p:sp>
        <p:nvSpPr>
          <p:cNvPr id="6" name="Content Placeholder 2"/>
          <p:cNvSpPr>
            <a:spLocks noGrp="1"/>
          </p:cNvSpPr>
          <p:nvPr>
            <p:ph idx="1"/>
            <p:custDataLst>
              <p:tags r:id="rId3"/>
            </p:custDataLst>
          </p:nvPr>
        </p:nvSpPr>
        <p:spPr>
          <a:xfrm>
            <a:off x="381000" y="2209800"/>
            <a:ext cx="8229600" cy="3352800"/>
          </a:xfrm>
        </p:spPr>
        <p:txBody>
          <a:bodyPr>
            <a:normAutofit/>
          </a:bodyPr>
          <a:lstStyle/>
          <a:p>
            <a:pPr lvl="1"/>
            <a:r>
              <a:rPr lang="en-US" sz="2400" dirty="0" smtClean="0"/>
              <a:t>System Reliability</a:t>
            </a:r>
          </a:p>
          <a:p>
            <a:pPr lvl="1"/>
            <a:r>
              <a:rPr lang="en-US" sz="2400" dirty="0" smtClean="0"/>
              <a:t>Operational costs (software licenses)</a:t>
            </a:r>
          </a:p>
          <a:p>
            <a:pPr lvl="1"/>
            <a:r>
              <a:rPr lang="en-US" sz="2400" dirty="0" smtClean="0"/>
              <a:t>Well recognized solutions</a:t>
            </a:r>
          </a:p>
          <a:p>
            <a:pPr lvl="1"/>
            <a:r>
              <a:rPr lang="en-US" sz="2400" dirty="0" smtClean="0"/>
              <a:t>Redundant Systems (UPS, data backup, process mirroring)</a:t>
            </a:r>
          </a:p>
          <a:p>
            <a:pPr lvl="1"/>
            <a:r>
              <a:rPr lang="en-US" sz="2400" dirty="0" smtClean="0"/>
              <a:t>Product Support (technical support, warranties</a:t>
            </a:r>
            <a:r>
              <a:rPr lang="en-US" sz="2400" dirty="0" smtClean="0"/>
              <a:t>)</a:t>
            </a:r>
            <a:endParaRPr lang="en-US" sz="2400" dirty="0" smtClean="0"/>
          </a:p>
        </p:txBody>
      </p:sp>
    </p:spTree>
    <p:custDataLst>
      <p:tags r:id="rId1"/>
    </p:custDataLst>
    <p:extLst>
      <p:ext uri="{BB962C8B-B14F-4D97-AF65-F5344CB8AC3E}">
        <p14:creationId xmlns:p14="http://schemas.microsoft.com/office/powerpoint/2010/main" val="1347326973"/>
      </p:ext>
    </p:extLst>
  </p:cSld>
  <p:clrMapOvr>
    <a:masterClrMapping/>
  </p:clrMapOvr>
  <mc:AlternateContent xmlns:mc="http://schemas.openxmlformats.org/markup-compatibility/2006" xmlns:p14="http://schemas.microsoft.com/office/powerpoint/2010/main">
    <mc:Choice Requires="p14">
      <p:transition spd="slow" p14:dur="2000" advTm="98390"/>
    </mc:Choice>
    <mc:Fallback xmlns="">
      <p:transition spd="slow" advTm="9839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2"/>
            </p:custDataLst>
          </p:nvPr>
        </p:nvSpPr>
        <p:spPr>
          <a:xfrm>
            <a:off x="1066800" y="762000"/>
            <a:ext cx="6934200" cy="1295400"/>
          </a:xfrm>
        </p:spPr>
        <p:txBody>
          <a:bodyPr>
            <a:normAutofit fontScale="90000"/>
          </a:bodyPr>
          <a:lstStyle/>
          <a:p>
            <a:r>
              <a:rPr lang="en-US" sz="3600" b="1" dirty="0" smtClean="0"/>
              <a:t>Data Management: </a:t>
            </a:r>
            <a:r>
              <a:rPr lang="en-US" sz="3600" b="1" dirty="0"/>
              <a:t/>
            </a:r>
            <a:br>
              <a:rPr lang="en-US" sz="3600" b="1" dirty="0"/>
            </a:br>
            <a:r>
              <a:rPr lang="en-US" sz="3100" b="1" dirty="0" smtClean="0"/>
              <a:t>Key benefits of a good Data Management System (DMS)</a:t>
            </a:r>
          </a:p>
        </p:txBody>
      </p:sp>
      <p:sp>
        <p:nvSpPr>
          <p:cNvPr id="8" name="Content Placeholder 2"/>
          <p:cNvSpPr>
            <a:spLocks noGrp="1"/>
          </p:cNvSpPr>
          <p:nvPr>
            <p:ph idx="1"/>
            <p:custDataLst>
              <p:tags r:id="rId3"/>
            </p:custDataLst>
          </p:nvPr>
        </p:nvSpPr>
        <p:spPr>
          <a:xfrm>
            <a:off x="533400" y="2362200"/>
            <a:ext cx="8229600" cy="4191000"/>
          </a:xfrm>
        </p:spPr>
        <p:txBody>
          <a:bodyPr>
            <a:normAutofit lnSpcReduction="10000"/>
          </a:bodyPr>
          <a:lstStyle/>
          <a:p>
            <a:r>
              <a:rPr lang="en-US" dirty="0" smtClean="0"/>
              <a:t>Automation of key processes</a:t>
            </a:r>
          </a:p>
          <a:p>
            <a:pPr lvl="1"/>
            <a:r>
              <a:rPr lang="en-US" dirty="0" smtClean="0"/>
              <a:t>Input of data to data </a:t>
            </a:r>
            <a:r>
              <a:rPr lang="en-US" dirty="0" smtClean="0"/>
              <a:t>base</a:t>
            </a:r>
            <a:endParaRPr lang="en-US" dirty="0" smtClean="0"/>
          </a:p>
          <a:p>
            <a:pPr lvl="1"/>
            <a:r>
              <a:rPr lang="en-US" dirty="0" smtClean="0"/>
              <a:t>Error </a:t>
            </a:r>
            <a:r>
              <a:rPr lang="en-US" dirty="0" smtClean="0"/>
              <a:t>checking</a:t>
            </a:r>
            <a:endParaRPr lang="en-US" dirty="0" smtClean="0"/>
          </a:p>
          <a:p>
            <a:pPr lvl="1"/>
            <a:r>
              <a:rPr lang="en-US" dirty="0" smtClean="0"/>
              <a:t>Archival (historic and real-time)</a:t>
            </a:r>
          </a:p>
          <a:p>
            <a:r>
              <a:rPr lang="en-US" dirty="0" smtClean="0"/>
              <a:t>Seamless integration of analytical software and data</a:t>
            </a:r>
            <a:endParaRPr lang="en-US" dirty="0" smtClean="0"/>
          </a:p>
          <a:p>
            <a:r>
              <a:rPr lang="en-US" dirty="0" smtClean="0"/>
              <a:t>Data security</a:t>
            </a:r>
          </a:p>
          <a:p>
            <a:pPr lvl="1"/>
            <a:r>
              <a:rPr lang="en-US" dirty="0" smtClean="0"/>
              <a:t>Backups</a:t>
            </a:r>
          </a:p>
          <a:p>
            <a:pPr lvl="1"/>
            <a:r>
              <a:rPr lang="en-US" dirty="0" smtClean="0"/>
              <a:t>Mirroring</a:t>
            </a:r>
          </a:p>
          <a:p>
            <a:r>
              <a:rPr lang="en-US" dirty="0" smtClean="0"/>
              <a:t>Data access</a:t>
            </a:r>
          </a:p>
          <a:p>
            <a:pPr lvl="1"/>
            <a:r>
              <a:rPr lang="en-US" dirty="0" smtClean="0"/>
              <a:t>Web-based for efficient sharing of data</a:t>
            </a:r>
          </a:p>
          <a:p>
            <a:pPr lvl="1"/>
            <a:r>
              <a:rPr lang="en-US" dirty="0" smtClean="0"/>
              <a:t>Easily limit access to data and analyses when </a:t>
            </a:r>
            <a:r>
              <a:rPr lang="en-US" dirty="0" smtClean="0"/>
              <a:t>necessary</a:t>
            </a:r>
            <a:endParaRPr lang="en-US" dirty="0" smtClean="0"/>
          </a:p>
        </p:txBody>
      </p:sp>
    </p:spTree>
    <p:custDataLst>
      <p:tags r:id="rId1"/>
    </p:custDataLst>
    <p:extLst>
      <p:ext uri="{BB962C8B-B14F-4D97-AF65-F5344CB8AC3E}">
        <p14:creationId xmlns:p14="http://schemas.microsoft.com/office/powerpoint/2010/main" val="263760894"/>
      </p:ext>
    </p:extLst>
  </p:cSld>
  <p:clrMapOvr>
    <a:masterClrMapping/>
  </p:clrMapOvr>
  <mc:AlternateContent xmlns:mc="http://schemas.openxmlformats.org/markup-compatibility/2006" xmlns:p14="http://schemas.microsoft.com/office/powerpoint/2010/main">
    <mc:Choice Requires="p14">
      <p:transition spd="slow" p14:dur="2000" advTm="78891"/>
    </mc:Choice>
    <mc:Fallback xmlns="">
      <p:transition spd="slow" advTm="7889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2"/>
            </p:custDataLst>
          </p:nvPr>
        </p:nvSpPr>
        <p:spPr>
          <a:xfrm>
            <a:off x="443558" y="685800"/>
            <a:ext cx="8229600" cy="762000"/>
          </a:xfrm>
        </p:spPr>
        <p:txBody>
          <a:bodyPr>
            <a:normAutofit fontScale="90000"/>
          </a:bodyPr>
          <a:lstStyle/>
          <a:p>
            <a:r>
              <a:rPr lang="en-US" sz="3600" b="1" dirty="0" smtClean="0"/>
              <a:t>Training: </a:t>
            </a:r>
            <a:br>
              <a:rPr lang="en-US" sz="3600" b="1" dirty="0" smtClean="0"/>
            </a:br>
            <a:r>
              <a:rPr lang="en-US" sz="3100" b="1" dirty="0" smtClean="0"/>
              <a:t>Benefits of a </a:t>
            </a:r>
            <a:r>
              <a:rPr lang="en-US" sz="3100" b="1" u="sng" dirty="0" smtClean="0"/>
              <a:t>comprehensive training program</a:t>
            </a:r>
            <a:endParaRPr lang="en-US" sz="3100" b="1" u="sng" dirty="0"/>
          </a:p>
        </p:txBody>
      </p:sp>
      <p:sp>
        <p:nvSpPr>
          <p:cNvPr id="5" name="Content Placeholder 2"/>
          <p:cNvSpPr>
            <a:spLocks noGrp="1"/>
          </p:cNvSpPr>
          <p:nvPr>
            <p:ph idx="1"/>
            <p:custDataLst>
              <p:tags r:id="rId3"/>
            </p:custDataLst>
          </p:nvPr>
        </p:nvSpPr>
        <p:spPr>
          <a:xfrm>
            <a:off x="457200" y="1752600"/>
            <a:ext cx="8229600" cy="4876800"/>
          </a:xfrm>
        </p:spPr>
        <p:txBody>
          <a:bodyPr>
            <a:normAutofit/>
          </a:bodyPr>
          <a:lstStyle/>
          <a:p>
            <a:r>
              <a:rPr lang="en-US" dirty="0" smtClean="0"/>
              <a:t>Provides standardized training for new employees</a:t>
            </a:r>
          </a:p>
          <a:p>
            <a:r>
              <a:rPr lang="en-US" dirty="0" smtClean="0"/>
              <a:t>Provides </a:t>
            </a:r>
            <a:r>
              <a:rPr lang="en-US" dirty="0" smtClean="0"/>
              <a:t>advanced training for existing </a:t>
            </a:r>
            <a:r>
              <a:rPr lang="en-US" dirty="0" smtClean="0"/>
              <a:t>employees</a:t>
            </a:r>
          </a:p>
          <a:p>
            <a:r>
              <a:rPr lang="en-US" dirty="0" smtClean="0"/>
              <a:t>On-line training can be taken at any time and without incurring high recurring costs</a:t>
            </a:r>
          </a:p>
          <a:p>
            <a:r>
              <a:rPr lang="en-US" dirty="0" smtClean="0"/>
              <a:t>Provides </a:t>
            </a:r>
            <a:r>
              <a:rPr lang="en-US" dirty="0" smtClean="0"/>
              <a:t>for continual professional development</a:t>
            </a:r>
          </a:p>
          <a:p>
            <a:r>
              <a:rPr lang="en-US" dirty="0" smtClean="0"/>
              <a:t>Increases productivity and efficiency</a:t>
            </a:r>
          </a:p>
        </p:txBody>
      </p:sp>
    </p:spTree>
    <p:custDataLst>
      <p:tags r:id="rId1"/>
    </p:custDataLst>
    <p:extLst>
      <p:ext uri="{BB962C8B-B14F-4D97-AF65-F5344CB8AC3E}">
        <p14:creationId xmlns:p14="http://schemas.microsoft.com/office/powerpoint/2010/main" val="2953314338"/>
      </p:ext>
    </p:extLst>
  </p:cSld>
  <p:clrMapOvr>
    <a:masterClrMapping/>
  </p:clrMapOvr>
  <mc:AlternateContent xmlns:mc="http://schemas.openxmlformats.org/markup-compatibility/2006" xmlns:p14="http://schemas.microsoft.com/office/powerpoint/2010/main">
    <mc:Choice Requires="p14">
      <p:transition spd="slow" p14:dur="2000" advTm="49029"/>
    </mc:Choice>
    <mc:Fallback xmlns="">
      <p:transition spd="slow" advTm="49029"/>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2"/>
            </p:custDataLst>
          </p:nvPr>
        </p:nvSpPr>
        <p:spPr>
          <a:xfrm>
            <a:off x="443558" y="609600"/>
            <a:ext cx="8229600" cy="762000"/>
          </a:xfrm>
        </p:spPr>
        <p:txBody>
          <a:bodyPr>
            <a:normAutofit fontScale="90000"/>
          </a:bodyPr>
          <a:lstStyle/>
          <a:p>
            <a:r>
              <a:rPr lang="en-US" sz="3600" b="1" dirty="0"/>
              <a:t>Quality Management </a:t>
            </a:r>
            <a:r>
              <a:rPr lang="en-US" sz="3600" b="1" dirty="0" smtClean="0"/>
              <a:t>System: </a:t>
            </a:r>
            <a:br>
              <a:rPr lang="en-US" sz="3600" b="1" dirty="0" smtClean="0"/>
            </a:br>
            <a:endParaRPr lang="en-US" sz="3100" b="1" dirty="0"/>
          </a:p>
        </p:txBody>
      </p:sp>
      <p:sp>
        <p:nvSpPr>
          <p:cNvPr id="5" name="Content Placeholder 2"/>
          <p:cNvSpPr>
            <a:spLocks noGrp="1"/>
          </p:cNvSpPr>
          <p:nvPr>
            <p:ph idx="1"/>
            <p:custDataLst>
              <p:tags r:id="rId3"/>
            </p:custDataLst>
          </p:nvPr>
        </p:nvSpPr>
        <p:spPr>
          <a:xfrm>
            <a:off x="457200" y="1219200"/>
            <a:ext cx="8229600" cy="3581400"/>
          </a:xfrm>
        </p:spPr>
        <p:txBody>
          <a:bodyPr>
            <a:normAutofit/>
          </a:bodyPr>
          <a:lstStyle/>
          <a:p>
            <a:r>
              <a:rPr lang="en-US" dirty="0" smtClean="0"/>
              <a:t>Developing a </a:t>
            </a:r>
            <a:r>
              <a:rPr lang="en-US" u="sng" dirty="0" smtClean="0"/>
              <a:t>Quality Assurance Plan </a:t>
            </a:r>
            <a:r>
              <a:rPr lang="en-US" dirty="0" smtClean="0"/>
              <a:t>for </a:t>
            </a:r>
            <a:r>
              <a:rPr lang="en-US" dirty="0"/>
              <a:t>every process </a:t>
            </a:r>
            <a:r>
              <a:rPr lang="en-US" dirty="0" smtClean="0"/>
              <a:t>will result in </a:t>
            </a:r>
            <a:r>
              <a:rPr lang="en-US" dirty="0"/>
              <a:t>high-quality data</a:t>
            </a:r>
            <a:r>
              <a:rPr lang="en-US" dirty="0" smtClean="0"/>
              <a:t>.</a:t>
            </a:r>
          </a:p>
          <a:p>
            <a:r>
              <a:rPr lang="en-US" dirty="0" smtClean="0"/>
              <a:t>Benefits</a:t>
            </a:r>
          </a:p>
          <a:p>
            <a:pPr lvl="1"/>
            <a:r>
              <a:rPr lang="en-US" dirty="0" smtClean="0"/>
              <a:t>Optimizes both field and office methods</a:t>
            </a:r>
          </a:p>
          <a:p>
            <a:pPr lvl="1"/>
            <a:r>
              <a:rPr lang="en-US" dirty="0" smtClean="0"/>
              <a:t>Increases </a:t>
            </a:r>
            <a:r>
              <a:rPr lang="en-US" dirty="0" smtClean="0"/>
              <a:t>productivity and efficiency</a:t>
            </a:r>
          </a:p>
          <a:p>
            <a:pPr lvl="1"/>
            <a:r>
              <a:rPr lang="en-US" dirty="0" smtClean="0"/>
              <a:t>Ensures prompt corrective action when problems arise</a:t>
            </a:r>
          </a:p>
          <a:p>
            <a:pPr lvl="1"/>
            <a:r>
              <a:rPr lang="en-US" dirty="0" smtClean="0"/>
              <a:t>Enhances </a:t>
            </a:r>
            <a:r>
              <a:rPr lang="en-US" dirty="0"/>
              <a:t>image of the responsible agency</a:t>
            </a:r>
          </a:p>
          <a:p>
            <a:pPr lvl="1"/>
            <a:r>
              <a:rPr lang="en-US" dirty="0" smtClean="0"/>
              <a:t>Quality </a:t>
            </a:r>
            <a:r>
              <a:rPr lang="en-US" dirty="0"/>
              <a:t>is built into </a:t>
            </a:r>
            <a:r>
              <a:rPr lang="en-US" dirty="0" smtClean="0"/>
              <a:t>the </a:t>
            </a:r>
            <a:r>
              <a:rPr lang="en-US" dirty="0"/>
              <a:t>process rather than </a:t>
            </a:r>
            <a:r>
              <a:rPr lang="en-US" dirty="0" smtClean="0"/>
              <a:t>attempting to add it later</a:t>
            </a:r>
            <a:endParaRPr lang="en-US" dirty="0"/>
          </a:p>
          <a:p>
            <a:endParaRPr lang="en-US" dirty="0"/>
          </a:p>
          <a:p>
            <a:endParaRPr lang="en-US" dirty="0" smtClean="0"/>
          </a:p>
        </p:txBody>
      </p:sp>
    </p:spTree>
    <p:custDataLst>
      <p:tags r:id="rId1"/>
    </p:custDataLst>
    <p:extLst>
      <p:ext uri="{BB962C8B-B14F-4D97-AF65-F5344CB8AC3E}">
        <p14:creationId xmlns:p14="http://schemas.microsoft.com/office/powerpoint/2010/main" val="3605107110"/>
      </p:ext>
    </p:extLst>
  </p:cSld>
  <p:clrMapOvr>
    <a:masterClrMapping/>
  </p:clrMapOvr>
  <mc:AlternateContent xmlns:mc="http://schemas.openxmlformats.org/markup-compatibility/2006" xmlns:p14="http://schemas.microsoft.com/office/powerpoint/2010/main">
    <mc:Choice Requires="p14">
      <p:transition spd="slow" p14:dur="2000" advTm="29968"/>
    </mc:Choice>
    <mc:Fallback xmlns="">
      <p:transition spd="slow" advTm="29968"/>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2"/>
            </p:custDataLst>
          </p:nvPr>
        </p:nvSpPr>
        <p:spPr>
          <a:xfrm>
            <a:off x="457200" y="381000"/>
            <a:ext cx="8229600" cy="762000"/>
          </a:xfrm>
        </p:spPr>
        <p:txBody>
          <a:bodyPr>
            <a:normAutofit fontScale="90000"/>
          </a:bodyPr>
          <a:lstStyle/>
          <a:p>
            <a:pPr algn="ctr"/>
            <a:r>
              <a:rPr lang="en-US" sz="3200" b="1" dirty="0" smtClean="0"/>
              <a:t>Hydrological Information System</a:t>
            </a:r>
            <a:br>
              <a:rPr lang="en-US" sz="3200" b="1" dirty="0" smtClean="0"/>
            </a:br>
            <a:r>
              <a:rPr lang="en-US" sz="3100" dirty="0" smtClean="0"/>
              <a:t>Quality is Key</a:t>
            </a:r>
            <a:endParaRPr lang="en-US" sz="3100" dirty="0"/>
          </a:p>
        </p:txBody>
      </p:sp>
      <p:sp>
        <p:nvSpPr>
          <p:cNvPr id="5" name="Content Placeholder 2"/>
          <p:cNvSpPr>
            <a:spLocks noGrp="1"/>
          </p:cNvSpPr>
          <p:nvPr>
            <p:ph idx="1"/>
            <p:custDataLst>
              <p:tags r:id="rId3"/>
            </p:custDataLst>
          </p:nvPr>
        </p:nvSpPr>
        <p:spPr>
          <a:xfrm>
            <a:off x="381000" y="1524000"/>
            <a:ext cx="8229600" cy="4648200"/>
          </a:xfrm>
        </p:spPr>
        <p:txBody>
          <a:bodyPr>
            <a:normAutofit/>
          </a:bodyPr>
          <a:lstStyle/>
          <a:p>
            <a:r>
              <a:rPr lang="en-US" dirty="0" smtClean="0"/>
              <a:t>During my career with the USGS some accused our agency of being too obsessive with how we collect and analyze data. But when they absolutely had to have the best quality data available it was the USGS they would turn to.</a:t>
            </a:r>
          </a:p>
          <a:p>
            <a:r>
              <a:rPr lang="en-US" dirty="0" smtClean="0"/>
              <a:t>There’s a </a:t>
            </a:r>
            <a:r>
              <a:rPr lang="en-US" dirty="0" smtClean="0"/>
              <a:t>saying that “If you take care of the pennies, the dollars will take care of themselves.” This applies to hydrologic data collection. </a:t>
            </a:r>
          </a:p>
          <a:p>
            <a:r>
              <a:rPr lang="en-US" dirty="0" smtClean="0"/>
              <a:t>There’s another saying “If you buy a quality you’ll never regret it.” The same applies to </a:t>
            </a:r>
            <a:r>
              <a:rPr lang="en-US" smtClean="0"/>
              <a:t>building </a:t>
            </a:r>
            <a:r>
              <a:rPr lang="en-US" smtClean="0"/>
              <a:t>a </a:t>
            </a:r>
            <a:r>
              <a:rPr lang="en-US" dirty="0" smtClean="0"/>
              <a:t>world-class </a:t>
            </a:r>
            <a:r>
              <a:rPr lang="en-US" dirty="0" smtClean="0"/>
              <a:t>Hydrologic </a:t>
            </a:r>
            <a:r>
              <a:rPr lang="en-US" smtClean="0"/>
              <a:t>Information System </a:t>
            </a:r>
            <a:r>
              <a:rPr lang="en-US" dirty="0" smtClean="0"/>
              <a:t>for India. </a:t>
            </a:r>
          </a:p>
          <a:p>
            <a:pPr lvl="2"/>
            <a:endParaRPr lang="en-US" dirty="0" smtClean="0"/>
          </a:p>
          <a:p>
            <a:pPr marL="548640" lvl="2" indent="0">
              <a:buNone/>
            </a:pPr>
            <a:endParaRPr lang="en-US" dirty="0">
              <a:solidFill>
                <a:srgbClr val="0070C0"/>
              </a:solidFill>
            </a:endParaRPr>
          </a:p>
        </p:txBody>
      </p:sp>
    </p:spTree>
    <p:custDataLst>
      <p:tags r:id="rId1"/>
    </p:custDataLst>
    <p:extLst>
      <p:ext uri="{BB962C8B-B14F-4D97-AF65-F5344CB8AC3E}">
        <p14:creationId xmlns:p14="http://schemas.microsoft.com/office/powerpoint/2010/main" val="4189578614"/>
      </p:ext>
    </p:extLst>
  </p:cSld>
  <p:clrMapOvr>
    <a:masterClrMapping/>
  </p:clrMapOvr>
  <mc:AlternateContent xmlns:mc="http://schemas.openxmlformats.org/markup-compatibility/2006" xmlns:p14="http://schemas.microsoft.com/office/powerpoint/2010/main">
    <mc:Choice Requires="p14">
      <p:transition spd="slow" p14:dur="2000" advTm="72841"/>
    </mc:Choice>
    <mc:Fallback xmlns="">
      <p:transition spd="slow" advTm="7284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33400" y="2895600"/>
            <a:ext cx="8229600" cy="990600"/>
          </a:xfrm>
        </p:spPr>
        <p:txBody>
          <a:bodyPr/>
          <a:lstStyle/>
          <a:p>
            <a:pPr algn="ctr"/>
            <a:r>
              <a:rPr lang="en-US" dirty="0" smtClean="0"/>
              <a:t>Questions or Comments?</a:t>
            </a:r>
            <a:endParaRPr lang="en-US" dirty="0"/>
          </a:p>
        </p:txBody>
      </p:sp>
    </p:spTree>
    <p:extLst>
      <p:ext uri="{BB962C8B-B14F-4D97-AF65-F5344CB8AC3E}">
        <p14:creationId xmlns:p14="http://schemas.microsoft.com/office/powerpoint/2010/main" val="3697395470"/>
      </p:ext>
    </p:extLst>
  </p:cSld>
  <p:clrMapOvr>
    <a:masterClrMapping/>
  </p:clrMapOvr>
  <mc:AlternateContent xmlns:mc="http://schemas.openxmlformats.org/markup-compatibility/2006" xmlns:p14="http://schemas.microsoft.com/office/powerpoint/2010/main">
    <mc:Choice Requires="p14">
      <p:transition spd="slow" p14:dur="2000" advTm="15132"/>
    </mc:Choice>
    <mc:Fallback xmlns="">
      <p:transition spd="slow" advTm="1513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2"/>
            </p:custDataLst>
          </p:nvPr>
        </p:nvSpPr>
        <p:spPr>
          <a:xfrm>
            <a:off x="457200" y="784411"/>
            <a:ext cx="8229600" cy="914400"/>
          </a:xfrm>
        </p:spPr>
        <p:txBody>
          <a:bodyPr>
            <a:normAutofit fontScale="90000"/>
          </a:bodyPr>
          <a:lstStyle/>
          <a:p>
            <a:pPr algn="ctr"/>
            <a:r>
              <a:rPr lang="en-US" sz="3600" b="1" dirty="0" smtClean="0"/>
              <a:t>Hydrological Information System</a:t>
            </a:r>
            <a:br>
              <a:rPr lang="en-US" sz="3600" b="1" dirty="0" smtClean="0"/>
            </a:br>
            <a:r>
              <a:rPr lang="en-US" sz="3600" b="1" dirty="0" smtClean="0"/>
              <a:t>(HIS)</a:t>
            </a:r>
            <a:endParaRPr lang="en-US" sz="3600" b="1" dirty="0"/>
          </a:p>
        </p:txBody>
      </p:sp>
      <p:sp>
        <p:nvSpPr>
          <p:cNvPr id="5" name="Content Placeholder 2"/>
          <p:cNvSpPr>
            <a:spLocks noGrp="1"/>
          </p:cNvSpPr>
          <p:nvPr>
            <p:ph idx="1"/>
            <p:custDataLst>
              <p:tags r:id="rId3"/>
            </p:custDataLst>
          </p:nvPr>
        </p:nvSpPr>
        <p:spPr>
          <a:xfrm>
            <a:off x="461682" y="2079810"/>
            <a:ext cx="8229600" cy="2949389"/>
          </a:xfrm>
        </p:spPr>
        <p:txBody>
          <a:bodyPr>
            <a:normAutofit lnSpcReduction="10000"/>
          </a:bodyPr>
          <a:lstStyle/>
          <a:p>
            <a:r>
              <a:rPr lang="en-US" dirty="0" smtClean="0"/>
              <a:t>A comprehensive Hydrological Information System </a:t>
            </a:r>
            <a:r>
              <a:rPr lang="en-US" dirty="0" smtClean="0"/>
              <a:t>should be viewed as a </a:t>
            </a:r>
            <a:r>
              <a:rPr lang="en-US" u="sng" dirty="0" smtClean="0"/>
              <a:t>valuable national resource </a:t>
            </a:r>
            <a:r>
              <a:rPr lang="en-US" dirty="0" smtClean="0"/>
              <a:t>equal to other resources that enable India to have economic success and a good quality of life. </a:t>
            </a:r>
            <a:br>
              <a:rPr lang="en-US" dirty="0" smtClean="0"/>
            </a:br>
            <a:endParaRPr lang="en-US" dirty="0" smtClean="0"/>
          </a:p>
          <a:p>
            <a:r>
              <a:rPr lang="en-US" dirty="0" smtClean="0"/>
              <a:t>As such it must be well designed, implemented, protected, and preserved which is why we’re here this week.</a:t>
            </a:r>
            <a:endParaRPr lang="en-US" dirty="0" smtClean="0"/>
          </a:p>
        </p:txBody>
      </p:sp>
    </p:spTree>
    <p:custDataLst>
      <p:tags r:id="rId1"/>
    </p:custDataLst>
    <p:extLst>
      <p:ext uri="{BB962C8B-B14F-4D97-AF65-F5344CB8AC3E}">
        <p14:creationId xmlns:p14="http://schemas.microsoft.com/office/powerpoint/2010/main" val="365302119"/>
      </p:ext>
    </p:extLst>
  </p:cSld>
  <p:clrMapOvr>
    <a:masterClrMapping/>
  </p:clrMapOvr>
  <mc:AlternateContent xmlns:mc="http://schemas.openxmlformats.org/markup-compatibility/2006" xmlns:p14="http://schemas.microsoft.com/office/powerpoint/2010/main">
    <mc:Choice Requires="p14">
      <p:transition spd="slow" p14:dur="2000" advTm="72841"/>
    </mc:Choice>
    <mc:Fallback xmlns="">
      <p:transition spd="slow" advTm="7284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Some Modern </a:t>
            </a:r>
            <a:r>
              <a:rPr lang="en-US" dirty="0" smtClean="0"/>
              <a:t>HIS Benefits</a:t>
            </a:r>
            <a:endParaRPr lang="en-US" dirty="0"/>
          </a:p>
        </p:txBody>
      </p:sp>
      <p:pic>
        <p:nvPicPr>
          <p:cNvPr id="15" name="Picture 3" descr="DSCN3801"/>
          <p:cNvPicPr>
            <a:picLocks noChangeAspect="1" noChangeArrowheads="1"/>
          </p:cNvPicPr>
          <p:nvPr/>
        </p:nvPicPr>
        <p:blipFill>
          <a:blip r:embed="rId7" cstate="print">
            <a:lum bright="18000" contrast="6000"/>
          </a:blip>
          <a:srcRect l="9946" t="2985" r="4517" b="-1492"/>
          <a:stretch>
            <a:fillRect/>
          </a:stretch>
        </p:blipFill>
        <p:spPr bwMode="auto">
          <a:xfrm>
            <a:off x="1192434" y="3563034"/>
            <a:ext cx="914400" cy="1219200"/>
          </a:xfrm>
          <a:prstGeom prst="rect">
            <a:avLst/>
          </a:prstGeom>
          <a:noFill/>
          <a:ln w="9525">
            <a:noFill/>
            <a:miter lim="800000"/>
            <a:headEnd/>
            <a:tailEnd/>
          </a:ln>
        </p:spPr>
      </p:pic>
      <p:pic>
        <p:nvPicPr>
          <p:cNvPr id="9" name="Picture 3"/>
          <p:cNvPicPr>
            <a:picLocks noChangeAspect="1" noChangeArrowheads="1"/>
          </p:cNvPicPr>
          <p:nvPr/>
        </p:nvPicPr>
        <p:blipFill>
          <a:blip r:embed="rId8" cstate="print"/>
          <a:srcRect/>
          <a:stretch>
            <a:fillRect/>
          </a:stretch>
        </p:blipFill>
        <p:spPr bwMode="auto">
          <a:xfrm>
            <a:off x="6457948" y="4759369"/>
            <a:ext cx="2533651" cy="1600200"/>
          </a:xfrm>
          <a:prstGeom prst="rect">
            <a:avLst/>
          </a:prstGeom>
          <a:noFill/>
          <a:ln w="9525">
            <a:noFill/>
            <a:miter lim="800000"/>
            <a:headEnd/>
            <a:tailEnd/>
          </a:ln>
        </p:spPr>
      </p:pic>
      <p:sp>
        <p:nvSpPr>
          <p:cNvPr id="16" name="TextBox 15"/>
          <p:cNvSpPr txBox="1"/>
          <p:nvPr/>
        </p:nvSpPr>
        <p:spPr>
          <a:xfrm>
            <a:off x="6857999" y="4454569"/>
            <a:ext cx="1658339" cy="369332"/>
          </a:xfrm>
          <a:prstGeom prst="rect">
            <a:avLst/>
          </a:prstGeom>
          <a:noFill/>
        </p:spPr>
        <p:txBody>
          <a:bodyPr wrap="none" rtlCol="0">
            <a:spAutoFit/>
          </a:bodyPr>
          <a:lstStyle/>
          <a:p>
            <a:r>
              <a:rPr lang="en-US" dirty="0" smtClean="0">
                <a:latin typeface="Perpetua" pitchFamily="18" charset="0"/>
              </a:rPr>
              <a:t>Flood </a:t>
            </a:r>
            <a:r>
              <a:rPr lang="en-US" dirty="0" smtClean="0">
                <a:latin typeface="Perpetua" pitchFamily="18" charset="0"/>
              </a:rPr>
              <a:t>Forecasting</a:t>
            </a:r>
            <a:endParaRPr lang="en-US" dirty="0">
              <a:latin typeface="Perpetua" pitchFamily="18" charset="0"/>
            </a:endParaRPr>
          </a:p>
        </p:txBody>
      </p:sp>
      <p:pic>
        <p:nvPicPr>
          <p:cNvPr id="10" name="Picture 13" descr="panamair_270"/>
          <p:cNvPicPr>
            <a:picLocks noChangeAspect="1" noChangeArrowheads="1" noCrop="1"/>
          </p:cNvPicPr>
          <p:nvPr/>
        </p:nvPicPr>
        <p:blipFill>
          <a:blip r:embed="rId9" cstate="print"/>
          <a:srcRect/>
          <a:stretch>
            <a:fillRect/>
          </a:stretch>
        </p:blipFill>
        <p:spPr bwMode="auto">
          <a:xfrm>
            <a:off x="7162800" y="3048000"/>
            <a:ext cx="1404939" cy="990600"/>
          </a:xfrm>
          <a:prstGeom prst="rect">
            <a:avLst/>
          </a:prstGeom>
          <a:noFill/>
          <a:ln w="9525">
            <a:noFill/>
            <a:miter lim="800000"/>
            <a:headEnd/>
            <a:tailEnd/>
          </a:ln>
        </p:spPr>
      </p:pic>
      <p:sp>
        <p:nvSpPr>
          <p:cNvPr id="17" name="TextBox 16"/>
          <p:cNvSpPr txBox="1"/>
          <p:nvPr/>
        </p:nvSpPr>
        <p:spPr>
          <a:xfrm>
            <a:off x="6861223" y="2466218"/>
            <a:ext cx="2209799" cy="646331"/>
          </a:xfrm>
          <a:prstGeom prst="rect">
            <a:avLst/>
          </a:prstGeom>
          <a:noFill/>
        </p:spPr>
        <p:txBody>
          <a:bodyPr wrap="square" rtlCol="0">
            <a:spAutoFit/>
          </a:bodyPr>
          <a:lstStyle/>
          <a:p>
            <a:pPr algn="ctr"/>
            <a:r>
              <a:rPr lang="en-US" dirty="0" smtClean="0">
                <a:latin typeface="Perpetua" pitchFamily="18" charset="0"/>
              </a:rPr>
              <a:t>Understanding Hydrological Processes</a:t>
            </a:r>
            <a:endParaRPr lang="en-US" dirty="0">
              <a:latin typeface="Perpetua" pitchFamily="18" charset="0"/>
            </a:endParaRPr>
          </a:p>
        </p:txBody>
      </p:sp>
      <p:grpSp>
        <p:nvGrpSpPr>
          <p:cNvPr id="21" name="Group 20"/>
          <p:cNvGrpSpPr/>
          <p:nvPr/>
        </p:nvGrpSpPr>
        <p:grpSpPr>
          <a:xfrm>
            <a:off x="6172200" y="1295400"/>
            <a:ext cx="2819399" cy="1412875"/>
            <a:chOff x="6172200" y="1295400"/>
            <a:chExt cx="2819399" cy="1412875"/>
          </a:xfrm>
        </p:grpSpPr>
        <p:pic>
          <p:nvPicPr>
            <p:cNvPr id="11" name="Picture 10"/>
            <p:cNvPicPr>
              <a:picLocks noChangeAspect="1" noChangeArrowheads="1"/>
            </p:cNvPicPr>
            <p:nvPr/>
          </p:nvPicPr>
          <p:blipFill>
            <a:blip r:embed="rId10" cstate="print"/>
            <a:srcRect/>
            <a:stretch>
              <a:fillRect/>
            </a:stretch>
          </p:blipFill>
          <p:spPr bwMode="auto">
            <a:xfrm>
              <a:off x="6172200" y="1371600"/>
              <a:ext cx="838200" cy="1336675"/>
            </a:xfrm>
            <a:prstGeom prst="rect">
              <a:avLst/>
            </a:prstGeom>
            <a:noFill/>
            <a:ln w="12700">
              <a:noFill/>
              <a:miter lim="800000"/>
              <a:headEnd type="none" w="sm" len="sm"/>
              <a:tailEnd type="none" w="sm" len="sm"/>
            </a:ln>
          </p:spPr>
        </p:pic>
        <p:sp>
          <p:nvSpPr>
            <p:cNvPr id="18" name="TextBox 17"/>
            <p:cNvSpPr txBox="1"/>
            <p:nvPr/>
          </p:nvSpPr>
          <p:spPr>
            <a:xfrm>
              <a:off x="6781800" y="1295400"/>
              <a:ext cx="2209799" cy="369332"/>
            </a:xfrm>
            <a:prstGeom prst="rect">
              <a:avLst/>
            </a:prstGeom>
            <a:noFill/>
          </p:spPr>
          <p:txBody>
            <a:bodyPr wrap="square" rtlCol="0">
              <a:spAutoFit/>
            </a:bodyPr>
            <a:lstStyle/>
            <a:p>
              <a:r>
                <a:rPr lang="en-US" dirty="0" smtClean="0">
                  <a:latin typeface="Perpetua" pitchFamily="18" charset="0"/>
                </a:rPr>
                <a:t>Modeling Verification</a:t>
              </a:r>
              <a:endParaRPr lang="en-US" dirty="0">
                <a:latin typeface="Perpetua" pitchFamily="18" charset="0"/>
              </a:endParaRPr>
            </a:p>
          </p:txBody>
        </p:sp>
      </p:grpSp>
      <p:grpSp>
        <p:nvGrpSpPr>
          <p:cNvPr id="25" name="Group 24"/>
          <p:cNvGrpSpPr/>
          <p:nvPr/>
        </p:nvGrpSpPr>
        <p:grpSpPr>
          <a:xfrm>
            <a:off x="381000" y="1371600"/>
            <a:ext cx="3352800" cy="1981200"/>
            <a:chOff x="381000" y="1371600"/>
            <a:chExt cx="3352800" cy="1981200"/>
          </a:xfrm>
        </p:grpSpPr>
        <p:pic>
          <p:nvPicPr>
            <p:cNvPr id="12" name="Picture 4" descr="C:\Users\wb64862\AppData\Local\Microsoft\Windows\Temporary Internet Files\Content.IE5\DAV9S9SV\MPj04410510000[1].jpg"/>
            <p:cNvPicPr>
              <a:picLocks noChangeAspect="1" noChangeArrowheads="1"/>
            </p:cNvPicPr>
            <p:nvPr/>
          </p:nvPicPr>
          <p:blipFill rotWithShape="1">
            <a:blip r:embed="rId11" cstate="print"/>
            <a:srcRect t="25510"/>
            <a:stretch/>
          </p:blipFill>
          <p:spPr bwMode="auto">
            <a:xfrm>
              <a:off x="2286000" y="1371600"/>
              <a:ext cx="1447800" cy="1078468"/>
            </a:xfrm>
            <a:prstGeom prst="rect">
              <a:avLst/>
            </a:prstGeom>
            <a:noFill/>
            <a:ln w="9525">
              <a:noFill/>
              <a:miter lim="800000"/>
              <a:headEnd/>
              <a:tailEnd/>
            </a:ln>
          </p:spPr>
        </p:pic>
        <p:pic>
          <p:nvPicPr>
            <p:cNvPr id="13" name="Picture 2"/>
            <p:cNvPicPr>
              <a:picLocks noChangeAspect="1" noChangeArrowheads="1"/>
            </p:cNvPicPr>
            <p:nvPr/>
          </p:nvPicPr>
          <p:blipFill>
            <a:blip r:embed="rId12" cstate="print"/>
            <a:srcRect/>
            <a:stretch>
              <a:fillRect/>
            </a:stretch>
          </p:blipFill>
          <p:spPr bwMode="auto">
            <a:xfrm>
              <a:off x="381000" y="2012950"/>
              <a:ext cx="1600200" cy="1339850"/>
            </a:xfrm>
            <a:prstGeom prst="rect">
              <a:avLst/>
            </a:prstGeom>
            <a:noFill/>
            <a:ln w="9525">
              <a:noFill/>
              <a:miter lim="800000"/>
              <a:headEnd/>
              <a:tailEnd/>
            </a:ln>
          </p:spPr>
        </p:pic>
        <p:sp>
          <p:nvSpPr>
            <p:cNvPr id="19" name="TextBox 18"/>
            <p:cNvSpPr txBox="1"/>
            <p:nvPr/>
          </p:nvSpPr>
          <p:spPr>
            <a:xfrm>
              <a:off x="593568" y="1535668"/>
              <a:ext cx="1387632" cy="369332"/>
            </a:xfrm>
            <a:prstGeom prst="rect">
              <a:avLst/>
            </a:prstGeom>
            <a:noFill/>
          </p:spPr>
          <p:txBody>
            <a:bodyPr wrap="square" rtlCol="0">
              <a:spAutoFit/>
            </a:bodyPr>
            <a:lstStyle/>
            <a:p>
              <a:r>
                <a:rPr lang="en-US" dirty="0" smtClean="0">
                  <a:latin typeface="Perpetua" pitchFamily="18" charset="0"/>
                </a:rPr>
                <a:t>Dissemination</a:t>
              </a:r>
              <a:endParaRPr lang="en-US" dirty="0">
                <a:latin typeface="Perpetua" pitchFamily="18" charset="0"/>
              </a:endParaRPr>
            </a:p>
          </p:txBody>
        </p:sp>
      </p:grpSp>
      <p:grpSp>
        <p:nvGrpSpPr>
          <p:cNvPr id="24" name="Group 23"/>
          <p:cNvGrpSpPr/>
          <p:nvPr/>
        </p:nvGrpSpPr>
        <p:grpSpPr>
          <a:xfrm>
            <a:off x="277676" y="4964668"/>
            <a:ext cx="2479675" cy="1283732"/>
            <a:chOff x="277676" y="4964668"/>
            <a:chExt cx="2479675" cy="1283732"/>
          </a:xfrm>
        </p:grpSpPr>
        <p:pic>
          <p:nvPicPr>
            <p:cNvPr id="14" name="Picture 15" descr="group"/>
            <p:cNvPicPr>
              <a:picLocks noChangeAspect="1" noChangeArrowheads="1"/>
            </p:cNvPicPr>
            <p:nvPr/>
          </p:nvPicPr>
          <p:blipFill>
            <a:blip r:embed="rId13" cstate="print"/>
            <a:srcRect/>
            <a:stretch>
              <a:fillRect/>
            </a:stretch>
          </p:blipFill>
          <p:spPr bwMode="auto">
            <a:xfrm>
              <a:off x="277676" y="5334000"/>
              <a:ext cx="2479675" cy="914400"/>
            </a:xfrm>
            <a:prstGeom prst="rect">
              <a:avLst/>
            </a:prstGeom>
            <a:noFill/>
            <a:ln w="9525">
              <a:noFill/>
              <a:miter lim="800000"/>
              <a:headEnd/>
              <a:tailEnd/>
            </a:ln>
          </p:spPr>
        </p:pic>
        <p:sp>
          <p:nvSpPr>
            <p:cNvPr id="20" name="TextBox 19"/>
            <p:cNvSpPr txBox="1"/>
            <p:nvPr/>
          </p:nvSpPr>
          <p:spPr>
            <a:xfrm>
              <a:off x="381000" y="4964668"/>
              <a:ext cx="2133600" cy="369332"/>
            </a:xfrm>
            <a:prstGeom prst="rect">
              <a:avLst/>
            </a:prstGeom>
            <a:noFill/>
          </p:spPr>
          <p:txBody>
            <a:bodyPr wrap="square" rtlCol="0">
              <a:spAutoFit/>
            </a:bodyPr>
            <a:lstStyle/>
            <a:p>
              <a:pPr algn="ctr"/>
              <a:r>
                <a:rPr lang="en-US" dirty="0" smtClean="0">
                  <a:latin typeface="Perpetua" pitchFamily="18" charset="0"/>
                </a:rPr>
                <a:t>Policy and Planning</a:t>
              </a:r>
              <a:endParaRPr lang="en-US" dirty="0">
                <a:latin typeface="Perpetua" pitchFamily="18" charset="0"/>
              </a:endParaRPr>
            </a:p>
          </p:txBody>
        </p:sp>
      </p:grpSp>
      <p:sp>
        <p:nvSpPr>
          <p:cNvPr id="26" name="Rectangle 25"/>
          <p:cNvSpPr/>
          <p:nvPr>
            <p:custDataLst>
              <p:tags r:id="rId2"/>
            </p:custDataLst>
          </p:nvPr>
        </p:nvSpPr>
        <p:spPr>
          <a:xfrm>
            <a:off x="3710466" y="3505200"/>
            <a:ext cx="1394934" cy="923330"/>
          </a:xfrm>
          <a:prstGeom prst="rect">
            <a:avLst/>
          </a:prstGeom>
          <a:noFill/>
          <a:ln w="25400">
            <a:solidFill>
              <a:srgbClr val="FF0000"/>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FF0000"/>
                </a:solidFill>
                <a:effectLst>
                  <a:outerShdw blurRad="50800" dist="39000" dir="5460000" algn="tl">
                    <a:srgbClr val="000000">
                      <a:alpha val="38000"/>
                    </a:srgbClr>
                  </a:outerShdw>
                </a:effectLst>
              </a:rPr>
              <a:t>HIS</a:t>
            </a:r>
            <a:endParaRPr lang="en-US" sz="5400" b="1" dirty="0">
              <a:ln w="11430"/>
              <a:solidFill>
                <a:srgbClr val="FF0000"/>
              </a:solidFill>
              <a:effectLst>
                <a:outerShdw blurRad="50800" dist="39000" dir="5460000" algn="tl">
                  <a:srgbClr val="000000">
                    <a:alpha val="38000"/>
                  </a:srgbClr>
                </a:outerShdw>
              </a:effectLst>
            </a:endParaRPr>
          </a:p>
        </p:txBody>
      </p:sp>
      <p:graphicFrame>
        <p:nvGraphicFramePr>
          <p:cNvPr id="3" name="Diagram 2"/>
          <p:cNvGraphicFramePr/>
          <p:nvPr>
            <p:extLst>
              <p:ext uri="{D42A27DB-BD31-4B8C-83A1-F6EECF244321}">
                <p14:modId xmlns:p14="http://schemas.microsoft.com/office/powerpoint/2010/main" val="1587231923"/>
              </p:ext>
            </p:extLst>
          </p:nvPr>
        </p:nvGraphicFramePr>
        <p:xfrm>
          <a:off x="1371600" y="2108200"/>
          <a:ext cx="6096000" cy="40640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8" name="Audio 7">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9" cstate="print"/>
          <a:stretch>
            <a:fillRect/>
          </a:stretch>
        </p:blipFill>
        <p:spPr>
          <a:xfrm>
            <a:off x="8382000" y="6096000"/>
            <a:ext cx="609600" cy="609600"/>
          </a:xfrm>
          <a:prstGeom prst="rect">
            <a:avLst/>
          </a:prstGeom>
        </p:spPr>
      </p:pic>
      <p:sp>
        <p:nvSpPr>
          <p:cNvPr id="4" name="TextBox 3"/>
          <p:cNvSpPr txBox="1"/>
          <p:nvPr/>
        </p:nvSpPr>
        <p:spPr>
          <a:xfrm>
            <a:off x="65573" y="3733800"/>
            <a:ext cx="1061573" cy="646331"/>
          </a:xfrm>
          <a:prstGeom prst="rect">
            <a:avLst/>
          </a:prstGeom>
          <a:noFill/>
        </p:spPr>
        <p:txBody>
          <a:bodyPr wrap="none" rtlCol="0">
            <a:spAutoFit/>
          </a:bodyPr>
          <a:lstStyle/>
          <a:p>
            <a:pPr algn="ctr"/>
            <a:r>
              <a:rPr lang="en-US" dirty="0" smtClean="0">
                <a:latin typeface="Perpetua" pitchFamily="18" charset="0"/>
                <a:cs typeface="Times New Roman" pitchFamily="18" charset="0"/>
              </a:rPr>
              <a:t>Public</a:t>
            </a:r>
          </a:p>
          <a:p>
            <a:pPr algn="ctr"/>
            <a:r>
              <a:rPr lang="en-US" dirty="0" smtClean="0">
                <a:latin typeface="Perpetua" pitchFamily="18" charset="0"/>
                <a:cs typeface="Times New Roman" pitchFamily="18" charset="0"/>
              </a:rPr>
              <a:t>Awareness</a:t>
            </a:r>
            <a:endParaRPr lang="en-US" dirty="0">
              <a:latin typeface="Perpetua" pitchFamily="18" charset="0"/>
              <a:cs typeface="Times New Roman" pitchFamily="18" charset="0"/>
            </a:endParaRPr>
          </a:p>
        </p:txBody>
      </p:sp>
    </p:spTree>
    <p:custDataLst>
      <p:tags r:id="rId1"/>
    </p:custDataLst>
    <p:extLst>
      <p:ext uri="{BB962C8B-B14F-4D97-AF65-F5344CB8AC3E}">
        <p14:creationId xmlns:p14="http://schemas.microsoft.com/office/powerpoint/2010/main" val="3564317197"/>
      </p:ext>
    </p:extLst>
  </p:cSld>
  <p:clrMapOvr>
    <a:masterClrMapping/>
  </p:clrMapOvr>
  <mc:AlternateContent xmlns:mc="http://schemas.openxmlformats.org/markup-compatibility/2006" xmlns:p14="http://schemas.microsoft.com/office/powerpoint/2010/main">
    <mc:Choice Requires="p14">
      <p:transition spd="slow" p14:dur="2000" advTm="71524"/>
    </mc:Choice>
    <mc:Fallback xmlns="">
      <p:transition spd="slow" advTm="71524"/>
    </mc:Fallback>
  </mc:AlternateContent>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4800" y="685800"/>
            <a:ext cx="8208497" cy="932688"/>
          </a:xfrm>
        </p:spPr>
        <p:txBody>
          <a:bodyPr>
            <a:noAutofit/>
          </a:bodyPr>
          <a:lstStyle/>
          <a:p>
            <a:r>
              <a:rPr lang="en-US" sz="3200" b="1" dirty="0" smtClean="0"/>
              <a:t>Five Essential Elements of a Hydrological Information System (HIS)</a:t>
            </a:r>
            <a:endParaRPr lang="en-US" sz="3200" b="1" dirty="0"/>
          </a:p>
        </p:txBody>
      </p:sp>
      <p:grpSp>
        <p:nvGrpSpPr>
          <p:cNvPr id="4" name="Group 3"/>
          <p:cNvGrpSpPr/>
          <p:nvPr/>
        </p:nvGrpSpPr>
        <p:grpSpPr>
          <a:xfrm>
            <a:off x="3048000" y="1833265"/>
            <a:ext cx="3173116" cy="1519535"/>
            <a:chOff x="3048000" y="1833265"/>
            <a:chExt cx="3173116" cy="1519535"/>
          </a:xfrm>
          <a:solidFill>
            <a:srgbClr val="0070C0"/>
          </a:solidFill>
        </p:grpSpPr>
        <p:sp>
          <p:nvSpPr>
            <p:cNvPr id="28" name="Cloud 27"/>
            <p:cNvSpPr/>
            <p:nvPr>
              <p:custDataLst>
                <p:tags r:id="rId12"/>
              </p:custDataLst>
            </p:nvPr>
          </p:nvSpPr>
          <p:spPr>
            <a:xfrm>
              <a:off x="3048000" y="1833265"/>
              <a:ext cx="3173116" cy="1519535"/>
            </a:xfrm>
            <a:prstGeom prst="cloud">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292934"/>
                </a:solidFill>
              </a:endParaRPr>
            </a:p>
          </p:txBody>
        </p:sp>
        <p:sp>
          <p:nvSpPr>
            <p:cNvPr id="17" name="TextBox 16"/>
            <p:cNvSpPr txBox="1"/>
            <p:nvPr>
              <p:custDataLst>
                <p:tags r:id="rId13"/>
              </p:custDataLst>
            </p:nvPr>
          </p:nvSpPr>
          <p:spPr>
            <a:xfrm>
              <a:off x="3505200" y="2262143"/>
              <a:ext cx="2237084" cy="400110"/>
            </a:xfrm>
            <a:prstGeom prst="rect">
              <a:avLst/>
            </a:prstGeom>
            <a:grpFill/>
          </p:spPr>
          <p:txBody>
            <a:bodyPr wrap="square" rtlCol="0">
              <a:spAutoFit/>
            </a:bodyPr>
            <a:lstStyle/>
            <a:p>
              <a:pPr algn="ctr"/>
              <a:r>
                <a:rPr lang="en-US" sz="2000" b="1" dirty="0" smtClean="0">
                  <a:solidFill>
                    <a:srgbClr val="FFFFFF"/>
                  </a:solidFill>
                </a:rPr>
                <a:t>Network Design</a:t>
              </a:r>
              <a:endParaRPr lang="en-US" sz="2000" b="1" dirty="0">
                <a:solidFill>
                  <a:srgbClr val="FFFFFF"/>
                </a:solidFill>
              </a:endParaRPr>
            </a:p>
          </p:txBody>
        </p:sp>
      </p:grpSp>
      <p:sp>
        <p:nvSpPr>
          <p:cNvPr id="9" name="Rectangle 8"/>
          <p:cNvSpPr/>
          <p:nvPr>
            <p:custDataLst>
              <p:tags r:id="rId3"/>
            </p:custDataLst>
          </p:nvPr>
        </p:nvSpPr>
        <p:spPr>
          <a:xfrm>
            <a:off x="3841114" y="3877270"/>
            <a:ext cx="1394934" cy="923330"/>
          </a:xfrm>
          <a:prstGeom prst="rect">
            <a:avLst/>
          </a:prstGeom>
          <a:noFill/>
          <a:ln w="25400">
            <a:solidFill>
              <a:schemeClr val="tx2"/>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FF0000"/>
                </a:solidFill>
                <a:effectLst>
                  <a:outerShdw blurRad="50800" dist="39000" dir="5460000" algn="tl">
                    <a:srgbClr val="000000">
                      <a:alpha val="38000"/>
                    </a:srgbClr>
                  </a:outerShdw>
                </a:effectLst>
              </a:rPr>
              <a:t>HIS</a:t>
            </a:r>
            <a:endParaRPr lang="en-US" sz="5400" b="1" dirty="0">
              <a:ln w="11430"/>
              <a:solidFill>
                <a:srgbClr val="FF0000"/>
              </a:solidFill>
              <a:effectLst>
                <a:outerShdw blurRad="50800" dist="39000" dir="5460000" algn="tl">
                  <a:srgbClr val="000000">
                    <a:alpha val="38000"/>
                  </a:srgbClr>
                </a:outerShdw>
              </a:effectLst>
            </a:endParaRPr>
          </a:p>
        </p:txBody>
      </p:sp>
      <p:grpSp>
        <p:nvGrpSpPr>
          <p:cNvPr id="5" name="Group 4"/>
          <p:cNvGrpSpPr/>
          <p:nvPr/>
        </p:nvGrpSpPr>
        <p:grpSpPr>
          <a:xfrm>
            <a:off x="5800335" y="3281065"/>
            <a:ext cx="3173116" cy="1519535"/>
            <a:chOff x="5800335" y="3281065"/>
            <a:chExt cx="3173116" cy="1519535"/>
          </a:xfrm>
          <a:solidFill>
            <a:srgbClr val="0070C0"/>
          </a:solidFill>
        </p:grpSpPr>
        <p:sp>
          <p:nvSpPr>
            <p:cNvPr id="29" name="Cloud 28"/>
            <p:cNvSpPr/>
            <p:nvPr>
              <p:custDataLst>
                <p:tags r:id="rId10"/>
              </p:custDataLst>
            </p:nvPr>
          </p:nvSpPr>
          <p:spPr>
            <a:xfrm>
              <a:off x="5800335" y="3281065"/>
              <a:ext cx="3173116" cy="1519535"/>
            </a:xfrm>
            <a:prstGeom prst="cloud">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292934"/>
                </a:solidFill>
              </a:endParaRPr>
            </a:p>
          </p:txBody>
        </p:sp>
        <p:sp>
          <p:nvSpPr>
            <p:cNvPr id="18" name="TextBox 17"/>
            <p:cNvSpPr txBox="1"/>
            <p:nvPr>
              <p:custDataLst>
                <p:tags r:id="rId11"/>
              </p:custDataLst>
            </p:nvPr>
          </p:nvSpPr>
          <p:spPr>
            <a:xfrm>
              <a:off x="6629066" y="3729335"/>
              <a:ext cx="1579470" cy="400110"/>
            </a:xfrm>
            <a:prstGeom prst="rect">
              <a:avLst/>
            </a:prstGeom>
            <a:grpFill/>
          </p:spPr>
          <p:txBody>
            <a:bodyPr wrap="none" rtlCol="0">
              <a:spAutoFit/>
            </a:bodyPr>
            <a:lstStyle/>
            <a:p>
              <a:pPr algn="ctr"/>
              <a:r>
                <a:rPr lang="en-US" sz="2000" b="1" dirty="0" smtClean="0">
                  <a:solidFill>
                    <a:srgbClr val="FFFFFF"/>
                  </a:solidFill>
                </a:rPr>
                <a:t>Technology</a:t>
              </a:r>
              <a:endParaRPr lang="en-US" sz="2000" b="1" dirty="0">
                <a:solidFill>
                  <a:srgbClr val="FFFFFF"/>
                </a:solidFill>
              </a:endParaRPr>
            </a:p>
          </p:txBody>
        </p:sp>
      </p:grpSp>
      <p:grpSp>
        <p:nvGrpSpPr>
          <p:cNvPr id="3" name="Group 2"/>
          <p:cNvGrpSpPr/>
          <p:nvPr/>
        </p:nvGrpSpPr>
        <p:grpSpPr>
          <a:xfrm>
            <a:off x="228600" y="3281065"/>
            <a:ext cx="3173116" cy="1519535"/>
            <a:chOff x="228600" y="3281065"/>
            <a:chExt cx="3173116" cy="1519535"/>
          </a:xfrm>
        </p:grpSpPr>
        <p:sp>
          <p:nvSpPr>
            <p:cNvPr id="27" name="Cloud 26"/>
            <p:cNvSpPr/>
            <p:nvPr>
              <p:custDataLst>
                <p:tags r:id="rId8"/>
              </p:custDataLst>
            </p:nvPr>
          </p:nvSpPr>
          <p:spPr>
            <a:xfrm>
              <a:off x="228600" y="3281065"/>
              <a:ext cx="3173116" cy="1519535"/>
            </a:xfrm>
            <a:prstGeom prst="cloud">
              <a:avLst/>
            </a:prstGeom>
            <a:solidFill>
              <a:srgbClr val="0070C0"/>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292934"/>
                </a:solidFill>
              </a:endParaRPr>
            </a:p>
          </p:txBody>
        </p:sp>
        <p:sp>
          <p:nvSpPr>
            <p:cNvPr id="20" name="TextBox 19"/>
            <p:cNvSpPr txBox="1"/>
            <p:nvPr>
              <p:custDataLst>
                <p:tags r:id="rId9"/>
              </p:custDataLst>
            </p:nvPr>
          </p:nvSpPr>
          <p:spPr>
            <a:xfrm>
              <a:off x="478303" y="3657600"/>
              <a:ext cx="2741840" cy="707886"/>
            </a:xfrm>
            <a:prstGeom prst="rect">
              <a:avLst/>
            </a:prstGeom>
            <a:noFill/>
          </p:spPr>
          <p:txBody>
            <a:bodyPr wrap="none" rtlCol="0">
              <a:spAutoFit/>
            </a:bodyPr>
            <a:lstStyle/>
            <a:p>
              <a:pPr algn="ctr"/>
              <a:r>
                <a:rPr lang="en-US" sz="2000" b="1" dirty="0" smtClean="0">
                  <a:solidFill>
                    <a:srgbClr val="FFFFFF"/>
                  </a:solidFill>
                </a:rPr>
                <a:t>Quality Management</a:t>
              </a:r>
            </a:p>
            <a:p>
              <a:pPr algn="ctr"/>
              <a:r>
                <a:rPr lang="en-US" sz="2000" b="1" dirty="0" smtClean="0">
                  <a:solidFill>
                    <a:srgbClr val="FFFFFF"/>
                  </a:solidFill>
                </a:rPr>
                <a:t>System</a:t>
              </a:r>
              <a:endParaRPr lang="en-US" sz="2000" b="1" dirty="0">
                <a:solidFill>
                  <a:srgbClr val="FFFFFF"/>
                </a:solidFill>
              </a:endParaRPr>
            </a:p>
          </p:txBody>
        </p:sp>
      </p:grpSp>
      <p:grpSp>
        <p:nvGrpSpPr>
          <p:cNvPr id="6" name="Group 5"/>
          <p:cNvGrpSpPr/>
          <p:nvPr/>
        </p:nvGrpSpPr>
        <p:grpSpPr>
          <a:xfrm>
            <a:off x="4843124" y="5257800"/>
            <a:ext cx="3173116" cy="1519535"/>
            <a:chOff x="4843124" y="5257800"/>
            <a:chExt cx="3173116" cy="1519535"/>
          </a:xfrm>
          <a:solidFill>
            <a:srgbClr val="0070C0"/>
          </a:solidFill>
        </p:grpSpPr>
        <p:sp>
          <p:nvSpPr>
            <p:cNvPr id="31" name="Cloud 30"/>
            <p:cNvSpPr/>
            <p:nvPr>
              <p:custDataLst>
                <p:tags r:id="rId6"/>
              </p:custDataLst>
            </p:nvPr>
          </p:nvSpPr>
          <p:spPr>
            <a:xfrm>
              <a:off x="4843124" y="5257800"/>
              <a:ext cx="3173116" cy="1519535"/>
            </a:xfrm>
            <a:prstGeom prst="cloud">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292934"/>
                </a:solidFill>
              </a:endParaRPr>
            </a:p>
          </p:txBody>
        </p:sp>
        <p:sp>
          <p:nvSpPr>
            <p:cNvPr id="21" name="TextBox 20"/>
            <p:cNvSpPr txBox="1"/>
            <p:nvPr>
              <p:custDataLst>
                <p:tags r:id="rId7"/>
              </p:custDataLst>
            </p:nvPr>
          </p:nvSpPr>
          <p:spPr>
            <a:xfrm>
              <a:off x="5292529" y="5772090"/>
              <a:ext cx="2403671" cy="400110"/>
            </a:xfrm>
            <a:prstGeom prst="rect">
              <a:avLst/>
            </a:prstGeom>
            <a:grpFill/>
          </p:spPr>
          <p:txBody>
            <a:bodyPr wrap="none" rtlCol="0">
              <a:spAutoFit/>
            </a:bodyPr>
            <a:lstStyle/>
            <a:p>
              <a:r>
                <a:rPr lang="en-US" sz="2000" b="1" dirty="0" smtClean="0">
                  <a:solidFill>
                    <a:srgbClr val="FFFFFF"/>
                  </a:solidFill>
                </a:rPr>
                <a:t>Data Management</a:t>
              </a:r>
              <a:endParaRPr lang="en-US" sz="2000" b="1" dirty="0">
                <a:solidFill>
                  <a:srgbClr val="FFFFFF"/>
                </a:solidFill>
              </a:endParaRPr>
            </a:p>
          </p:txBody>
        </p:sp>
      </p:grpSp>
      <p:cxnSp>
        <p:nvCxnSpPr>
          <p:cNvPr id="10" name="Straight Arrow Connector 9"/>
          <p:cNvCxnSpPr/>
          <p:nvPr/>
        </p:nvCxnSpPr>
        <p:spPr>
          <a:xfrm flipV="1">
            <a:off x="4538581" y="3429000"/>
            <a:ext cx="0" cy="3720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303113" y="4334608"/>
            <a:ext cx="497222" cy="4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312248" y="4828793"/>
            <a:ext cx="326552" cy="3528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429000" y="4841911"/>
            <a:ext cx="334790" cy="3396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3220143" y="4338936"/>
            <a:ext cx="55220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309042" y="5257800"/>
            <a:ext cx="3173116" cy="1519535"/>
            <a:chOff x="1309042" y="5257800"/>
            <a:chExt cx="3173116" cy="1519535"/>
          </a:xfrm>
          <a:solidFill>
            <a:srgbClr val="0070C0"/>
          </a:solidFill>
        </p:grpSpPr>
        <p:sp>
          <p:nvSpPr>
            <p:cNvPr id="30" name="Cloud 29"/>
            <p:cNvSpPr/>
            <p:nvPr>
              <p:custDataLst>
                <p:tags r:id="rId4"/>
              </p:custDataLst>
            </p:nvPr>
          </p:nvSpPr>
          <p:spPr>
            <a:xfrm>
              <a:off x="1309042" y="5257800"/>
              <a:ext cx="3173116" cy="1519535"/>
            </a:xfrm>
            <a:prstGeom prst="cloud">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292934"/>
                </a:solidFill>
              </a:endParaRPr>
            </a:p>
          </p:txBody>
        </p:sp>
        <p:sp>
          <p:nvSpPr>
            <p:cNvPr id="22" name="TextBox 21"/>
            <p:cNvSpPr txBox="1"/>
            <p:nvPr>
              <p:custDataLst>
                <p:tags r:id="rId5"/>
              </p:custDataLst>
            </p:nvPr>
          </p:nvSpPr>
          <p:spPr>
            <a:xfrm>
              <a:off x="2209800" y="5710535"/>
              <a:ext cx="1208729" cy="400110"/>
            </a:xfrm>
            <a:prstGeom prst="rect">
              <a:avLst/>
            </a:prstGeom>
            <a:grpFill/>
          </p:spPr>
          <p:txBody>
            <a:bodyPr wrap="none" rtlCol="0">
              <a:spAutoFit/>
            </a:bodyPr>
            <a:lstStyle/>
            <a:p>
              <a:r>
                <a:rPr lang="en-US" sz="2000" b="1" dirty="0" smtClean="0">
                  <a:solidFill>
                    <a:srgbClr val="FFFFFF"/>
                  </a:solidFill>
                </a:rPr>
                <a:t>Training</a:t>
              </a:r>
              <a:endParaRPr lang="en-US" sz="2000" b="1" dirty="0">
                <a:solidFill>
                  <a:srgbClr val="FFFFFF"/>
                </a:solidFill>
              </a:endParaRPr>
            </a:p>
          </p:txBody>
        </p:sp>
      </p:grpSp>
    </p:spTree>
    <p:custDataLst>
      <p:tags r:id="rId1"/>
    </p:custDataLst>
    <p:extLst>
      <p:ext uri="{BB962C8B-B14F-4D97-AF65-F5344CB8AC3E}">
        <p14:creationId xmlns:p14="http://schemas.microsoft.com/office/powerpoint/2010/main" val="998262882"/>
      </p:ext>
    </p:extLst>
  </p:cSld>
  <p:clrMapOvr>
    <a:masterClrMapping/>
  </p:clrMapOvr>
  <mc:AlternateContent xmlns:mc="http://schemas.openxmlformats.org/markup-compatibility/2006" xmlns:p14="http://schemas.microsoft.com/office/powerpoint/2010/main">
    <mc:Choice Requires="p14">
      <p:transition spd="slow" p14:dur="2000" advTm="19629"/>
    </mc:Choice>
    <mc:Fallback xmlns="">
      <p:transition spd="slow" advTm="1962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2"/>
            </p:custDataLst>
          </p:nvPr>
        </p:nvSpPr>
        <p:spPr>
          <a:xfrm>
            <a:off x="443558" y="685800"/>
            <a:ext cx="8229600" cy="762000"/>
          </a:xfrm>
        </p:spPr>
        <p:txBody>
          <a:bodyPr>
            <a:normAutofit/>
          </a:bodyPr>
          <a:lstStyle/>
          <a:p>
            <a:r>
              <a:rPr lang="en-US" sz="3600" b="1" dirty="0" smtClean="0"/>
              <a:t>Network Design</a:t>
            </a:r>
            <a:endParaRPr lang="en-US" sz="3600" b="1" dirty="0"/>
          </a:p>
        </p:txBody>
      </p:sp>
      <p:sp>
        <p:nvSpPr>
          <p:cNvPr id="5" name="Content Placeholder 2"/>
          <p:cNvSpPr>
            <a:spLocks noGrp="1"/>
          </p:cNvSpPr>
          <p:nvPr>
            <p:ph idx="1"/>
            <p:custDataLst>
              <p:tags r:id="rId3"/>
            </p:custDataLst>
          </p:nvPr>
        </p:nvSpPr>
        <p:spPr/>
        <p:txBody>
          <a:bodyPr>
            <a:normAutofit/>
          </a:bodyPr>
          <a:lstStyle/>
          <a:p>
            <a:r>
              <a:rPr lang="en-US" dirty="0" smtClean="0"/>
              <a:t>A </a:t>
            </a:r>
            <a:r>
              <a:rPr lang="en-US" dirty="0"/>
              <a:t>c</a:t>
            </a:r>
            <a:r>
              <a:rPr lang="en-US" dirty="0" smtClean="0"/>
              <a:t>omplete </a:t>
            </a:r>
            <a:r>
              <a:rPr lang="en-US" dirty="0"/>
              <a:t>n</a:t>
            </a:r>
            <a:r>
              <a:rPr lang="en-US" dirty="0" smtClean="0"/>
              <a:t>etwork design addresses the following questions that pertain to the collection of hydrological data</a:t>
            </a:r>
          </a:p>
          <a:p>
            <a:pPr lvl="1"/>
            <a:r>
              <a:rPr lang="en-US" dirty="0" smtClean="0">
                <a:solidFill>
                  <a:srgbClr val="FF0000"/>
                </a:solidFill>
              </a:rPr>
              <a:t>What</a:t>
            </a:r>
            <a:r>
              <a:rPr lang="en-US" dirty="0" smtClean="0"/>
              <a:t> hydrological variables need to be observed?</a:t>
            </a:r>
          </a:p>
          <a:p>
            <a:pPr lvl="1"/>
            <a:r>
              <a:rPr lang="en-US" dirty="0" smtClean="0">
                <a:solidFill>
                  <a:srgbClr val="FF0000"/>
                </a:solidFill>
              </a:rPr>
              <a:t>Where</a:t>
            </a:r>
            <a:r>
              <a:rPr lang="en-US" dirty="0" smtClean="0"/>
              <a:t> do hydrological observations need to be observed?</a:t>
            </a:r>
          </a:p>
          <a:p>
            <a:pPr lvl="1"/>
            <a:r>
              <a:rPr lang="en-US" dirty="0" smtClean="0"/>
              <a:t>What is the </a:t>
            </a:r>
            <a:r>
              <a:rPr lang="en-US" dirty="0" smtClean="0">
                <a:solidFill>
                  <a:srgbClr val="FF0000"/>
                </a:solidFill>
              </a:rPr>
              <a:t>duration</a:t>
            </a:r>
            <a:r>
              <a:rPr lang="en-US" dirty="0" smtClean="0"/>
              <a:t> of the observation program?</a:t>
            </a:r>
          </a:p>
          <a:p>
            <a:pPr lvl="1"/>
            <a:r>
              <a:rPr lang="en-US" dirty="0" smtClean="0"/>
              <a:t>How </a:t>
            </a:r>
            <a:r>
              <a:rPr lang="en-US" dirty="0" smtClean="0">
                <a:solidFill>
                  <a:srgbClr val="FF0000"/>
                </a:solidFill>
              </a:rPr>
              <a:t>accurate</a:t>
            </a:r>
            <a:r>
              <a:rPr lang="en-US" dirty="0" smtClean="0"/>
              <a:t> should the observations be?</a:t>
            </a:r>
          </a:p>
        </p:txBody>
      </p:sp>
    </p:spTree>
    <p:custDataLst>
      <p:tags r:id="rId1"/>
    </p:custDataLst>
    <p:extLst>
      <p:ext uri="{BB962C8B-B14F-4D97-AF65-F5344CB8AC3E}">
        <p14:creationId xmlns:p14="http://schemas.microsoft.com/office/powerpoint/2010/main" val="1505729806"/>
      </p:ext>
    </p:extLst>
  </p:cSld>
  <p:clrMapOvr>
    <a:masterClrMapping/>
  </p:clrMapOvr>
  <mc:AlternateContent xmlns:mc="http://schemas.openxmlformats.org/markup-compatibility/2006" xmlns:p14="http://schemas.microsoft.com/office/powerpoint/2010/main">
    <mc:Choice Requires="p14">
      <p:transition spd="slow" p14:dur="2000" advTm="72841"/>
    </mc:Choice>
    <mc:Fallback xmlns="">
      <p:transition spd="slow" advTm="7284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2"/>
            </p:custDataLst>
          </p:nvPr>
        </p:nvSpPr>
        <p:spPr>
          <a:xfrm>
            <a:off x="443558" y="685800"/>
            <a:ext cx="8229600" cy="762000"/>
          </a:xfrm>
        </p:spPr>
        <p:txBody>
          <a:bodyPr>
            <a:normAutofit/>
          </a:bodyPr>
          <a:lstStyle/>
          <a:p>
            <a:r>
              <a:rPr lang="en-US" sz="3600" b="1" dirty="0" smtClean="0"/>
              <a:t>Network Design</a:t>
            </a:r>
            <a:endParaRPr lang="en-US" sz="3600" b="1" dirty="0"/>
          </a:p>
        </p:txBody>
      </p:sp>
      <p:sp>
        <p:nvSpPr>
          <p:cNvPr id="5" name="Content Placeholder 2"/>
          <p:cNvSpPr>
            <a:spLocks noGrp="1"/>
          </p:cNvSpPr>
          <p:nvPr>
            <p:ph idx="1"/>
            <p:custDataLst>
              <p:tags r:id="rId3"/>
            </p:custDataLst>
          </p:nvPr>
        </p:nvSpPr>
        <p:spPr/>
        <p:txBody>
          <a:bodyPr>
            <a:normAutofit fontScale="92500" lnSpcReduction="10000"/>
          </a:bodyPr>
          <a:lstStyle/>
          <a:p>
            <a:pPr marL="274320" lvl="1" indent="0">
              <a:buNone/>
            </a:pPr>
            <a:r>
              <a:rPr lang="en-US" sz="2600" u="sng" dirty="0" smtClean="0"/>
              <a:t>Which</a:t>
            </a:r>
            <a:r>
              <a:rPr lang="en-US" sz="2600" dirty="0" smtClean="0"/>
              <a:t> </a:t>
            </a:r>
            <a:r>
              <a:rPr lang="en-US" sz="2600" dirty="0"/>
              <a:t>hydrological variables need to be observed</a:t>
            </a:r>
            <a:r>
              <a:rPr lang="en-US" sz="2600" dirty="0" smtClean="0"/>
              <a:t>???</a:t>
            </a:r>
            <a:endParaRPr lang="en-US" sz="2600" dirty="0" smtClean="0"/>
          </a:p>
          <a:p>
            <a:pPr lvl="2">
              <a:buFont typeface="Wingdings" panose="05000000000000000000" pitchFamily="2" charset="2"/>
              <a:buChar char="q"/>
            </a:pPr>
            <a:r>
              <a:rPr lang="en-US" dirty="0" smtClean="0">
                <a:solidFill>
                  <a:srgbClr val="0070C0"/>
                </a:solidFill>
              </a:rPr>
              <a:t>Surface water</a:t>
            </a:r>
          </a:p>
          <a:p>
            <a:pPr lvl="3">
              <a:buFont typeface="Wingdings" panose="05000000000000000000" pitchFamily="2" charset="2"/>
              <a:buChar char="§"/>
            </a:pPr>
            <a:r>
              <a:rPr lang="en-US" dirty="0" smtClean="0">
                <a:solidFill>
                  <a:srgbClr val="0070C0"/>
                </a:solidFill>
              </a:rPr>
              <a:t>Stage (water level)</a:t>
            </a:r>
          </a:p>
          <a:p>
            <a:pPr lvl="3">
              <a:buFont typeface="Wingdings" panose="05000000000000000000" pitchFamily="2" charset="2"/>
              <a:buChar char="§"/>
            </a:pPr>
            <a:r>
              <a:rPr lang="en-US" dirty="0" smtClean="0">
                <a:solidFill>
                  <a:srgbClr val="0070C0"/>
                </a:solidFill>
              </a:rPr>
              <a:t>Discharge</a:t>
            </a:r>
          </a:p>
          <a:p>
            <a:pPr lvl="3">
              <a:buFont typeface="Wingdings" panose="05000000000000000000" pitchFamily="2" charset="2"/>
              <a:buChar char="§"/>
            </a:pPr>
            <a:r>
              <a:rPr lang="en-US" dirty="0" smtClean="0">
                <a:solidFill>
                  <a:srgbClr val="0070C0"/>
                </a:solidFill>
              </a:rPr>
              <a:t>Velocity</a:t>
            </a:r>
          </a:p>
          <a:p>
            <a:pPr lvl="3">
              <a:buFont typeface="Wingdings" panose="05000000000000000000" pitchFamily="2" charset="2"/>
              <a:buChar char="§"/>
            </a:pPr>
            <a:r>
              <a:rPr lang="en-US" dirty="0" smtClean="0">
                <a:solidFill>
                  <a:srgbClr val="0070C0"/>
                </a:solidFill>
              </a:rPr>
              <a:t>Bathymetry</a:t>
            </a:r>
          </a:p>
          <a:p>
            <a:pPr lvl="2">
              <a:buFont typeface="Wingdings" panose="05000000000000000000" pitchFamily="2" charset="2"/>
              <a:buChar char="q"/>
            </a:pPr>
            <a:r>
              <a:rPr lang="en-US" dirty="0" smtClean="0">
                <a:solidFill>
                  <a:srgbClr val="0070C0"/>
                </a:solidFill>
              </a:rPr>
              <a:t>Groundwater</a:t>
            </a:r>
          </a:p>
          <a:p>
            <a:pPr lvl="3">
              <a:buFont typeface="Wingdings" panose="05000000000000000000" pitchFamily="2" charset="2"/>
              <a:buChar char="§"/>
            </a:pPr>
            <a:r>
              <a:rPr lang="en-US" dirty="0" smtClean="0">
                <a:solidFill>
                  <a:srgbClr val="0070C0"/>
                </a:solidFill>
              </a:rPr>
              <a:t>Water level</a:t>
            </a:r>
          </a:p>
          <a:p>
            <a:pPr lvl="3">
              <a:buFont typeface="Wingdings" panose="05000000000000000000" pitchFamily="2" charset="2"/>
              <a:buChar char="§"/>
            </a:pPr>
            <a:r>
              <a:rPr lang="en-US" dirty="0" smtClean="0">
                <a:solidFill>
                  <a:srgbClr val="0070C0"/>
                </a:solidFill>
              </a:rPr>
              <a:t>Velocity and direction</a:t>
            </a:r>
          </a:p>
          <a:p>
            <a:pPr lvl="2">
              <a:buFont typeface="Wingdings" panose="05000000000000000000" pitchFamily="2" charset="2"/>
              <a:buChar char="q"/>
            </a:pPr>
            <a:r>
              <a:rPr lang="en-US" dirty="0" smtClean="0">
                <a:solidFill>
                  <a:srgbClr val="0070C0"/>
                </a:solidFill>
              </a:rPr>
              <a:t>Water Quality</a:t>
            </a:r>
          </a:p>
          <a:p>
            <a:pPr lvl="3">
              <a:buFont typeface="Wingdings" panose="05000000000000000000" pitchFamily="2" charset="2"/>
              <a:buChar char="§"/>
            </a:pPr>
            <a:r>
              <a:rPr lang="en-US" dirty="0" smtClean="0">
                <a:solidFill>
                  <a:srgbClr val="0070C0"/>
                </a:solidFill>
              </a:rPr>
              <a:t>Temperature</a:t>
            </a:r>
          </a:p>
          <a:p>
            <a:pPr lvl="3">
              <a:buFont typeface="Wingdings" panose="05000000000000000000" pitchFamily="2" charset="2"/>
              <a:buChar char="§"/>
            </a:pPr>
            <a:r>
              <a:rPr lang="en-US" dirty="0" smtClean="0">
                <a:solidFill>
                  <a:srgbClr val="0070C0"/>
                </a:solidFill>
              </a:rPr>
              <a:t>pH</a:t>
            </a:r>
          </a:p>
          <a:p>
            <a:pPr lvl="3">
              <a:buFont typeface="Wingdings" panose="05000000000000000000" pitchFamily="2" charset="2"/>
              <a:buChar char="§"/>
            </a:pPr>
            <a:r>
              <a:rPr lang="en-US" dirty="0" smtClean="0">
                <a:solidFill>
                  <a:srgbClr val="0070C0"/>
                </a:solidFill>
              </a:rPr>
              <a:t>Conductivity</a:t>
            </a:r>
          </a:p>
          <a:p>
            <a:pPr lvl="3">
              <a:buFont typeface="Wingdings" panose="05000000000000000000" pitchFamily="2" charset="2"/>
              <a:buChar char="§"/>
            </a:pPr>
            <a:r>
              <a:rPr lang="en-US" dirty="0" smtClean="0">
                <a:solidFill>
                  <a:srgbClr val="0070C0"/>
                </a:solidFill>
              </a:rPr>
              <a:t>Dissolved oxygen</a:t>
            </a:r>
          </a:p>
          <a:p>
            <a:pPr lvl="3">
              <a:buFont typeface="Wingdings" panose="05000000000000000000" pitchFamily="2" charset="2"/>
              <a:buChar char="§"/>
            </a:pPr>
            <a:r>
              <a:rPr lang="en-US" dirty="0" smtClean="0">
                <a:solidFill>
                  <a:srgbClr val="0070C0"/>
                </a:solidFill>
              </a:rPr>
              <a:t>Turbidity</a:t>
            </a:r>
          </a:p>
          <a:p>
            <a:pPr lvl="3">
              <a:buFont typeface="Wingdings" panose="05000000000000000000" pitchFamily="2" charset="2"/>
              <a:buChar char="§"/>
            </a:pPr>
            <a:r>
              <a:rPr lang="en-US" dirty="0" smtClean="0">
                <a:solidFill>
                  <a:srgbClr val="0070C0"/>
                </a:solidFill>
              </a:rPr>
              <a:t>Sediment</a:t>
            </a:r>
          </a:p>
          <a:p>
            <a:pPr marL="1405890" lvl="4" indent="-400050"/>
            <a:r>
              <a:rPr lang="en-US" dirty="0" smtClean="0">
                <a:solidFill>
                  <a:srgbClr val="0070C0"/>
                </a:solidFill>
              </a:rPr>
              <a:t>Suspended load</a:t>
            </a:r>
          </a:p>
          <a:p>
            <a:pPr marL="1405890" lvl="4" indent="-400050"/>
            <a:r>
              <a:rPr lang="en-US" dirty="0" err="1" smtClean="0">
                <a:solidFill>
                  <a:srgbClr val="0070C0"/>
                </a:solidFill>
              </a:rPr>
              <a:t>Bedload</a:t>
            </a:r>
            <a:endParaRPr lang="en-US" dirty="0" smtClean="0">
              <a:solidFill>
                <a:srgbClr val="0070C0"/>
              </a:solidFill>
            </a:endParaRPr>
          </a:p>
        </p:txBody>
      </p:sp>
    </p:spTree>
    <p:custDataLst>
      <p:tags r:id="rId1"/>
    </p:custDataLst>
    <p:extLst>
      <p:ext uri="{BB962C8B-B14F-4D97-AF65-F5344CB8AC3E}">
        <p14:creationId xmlns:p14="http://schemas.microsoft.com/office/powerpoint/2010/main" val="1903429115"/>
      </p:ext>
    </p:extLst>
  </p:cSld>
  <p:clrMapOvr>
    <a:masterClrMapping/>
  </p:clrMapOvr>
  <mc:AlternateContent xmlns:mc="http://schemas.openxmlformats.org/markup-compatibility/2006" xmlns:p14="http://schemas.microsoft.com/office/powerpoint/2010/main">
    <mc:Choice Requires="p14">
      <p:transition spd="slow" p14:dur="2000" advTm="72841"/>
    </mc:Choice>
    <mc:Fallback xmlns="">
      <p:transition spd="slow" advTm="728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6" end="1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2"/>
            </p:custDataLst>
          </p:nvPr>
        </p:nvSpPr>
        <p:spPr>
          <a:xfrm>
            <a:off x="443558" y="685800"/>
            <a:ext cx="8229600" cy="762000"/>
          </a:xfrm>
        </p:spPr>
        <p:txBody>
          <a:bodyPr>
            <a:normAutofit/>
          </a:bodyPr>
          <a:lstStyle/>
          <a:p>
            <a:r>
              <a:rPr lang="en-US" sz="3600" b="1" dirty="0" smtClean="0"/>
              <a:t>Network Design</a:t>
            </a:r>
            <a:endParaRPr lang="en-US" sz="3600" b="1" dirty="0"/>
          </a:p>
        </p:txBody>
      </p:sp>
      <p:sp>
        <p:nvSpPr>
          <p:cNvPr id="5" name="Content Placeholder 2"/>
          <p:cNvSpPr>
            <a:spLocks noGrp="1"/>
          </p:cNvSpPr>
          <p:nvPr>
            <p:ph idx="1"/>
            <p:custDataLst>
              <p:tags r:id="rId3"/>
            </p:custDataLst>
          </p:nvPr>
        </p:nvSpPr>
        <p:spPr/>
        <p:txBody>
          <a:bodyPr>
            <a:normAutofit/>
          </a:bodyPr>
          <a:lstStyle/>
          <a:p>
            <a:pPr marL="0" indent="0">
              <a:buNone/>
            </a:pPr>
            <a:r>
              <a:rPr lang="en-US" u="sng" dirty="0" smtClean="0"/>
              <a:t>Where</a:t>
            </a:r>
            <a:r>
              <a:rPr lang="en-US" dirty="0" smtClean="0"/>
              <a:t> do hydrological observations need to be observed?</a:t>
            </a:r>
          </a:p>
          <a:p>
            <a:pPr marL="274320" lvl="1" indent="0">
              <a:buNone/>
            </a:pPr>
            <a:r>
              <a:rPr lang="en-US" dirty="0" smtClean="0">
                <a:solidFill>
                  <a:srgbClr val="0070C0"/>
                </a:solidFill>
              </a:rPr>
              <a:t>It depends upon the objective</a:t>
            </a:r>
          </a:p>
          <a:p>
            <a:pPr lvl="2"/>
            <a:r>
              <a:rPr lang="en-US" dirty="0" smtClean="0">
                <a:solidFill>
                  <a:srgbClr val="0070C0"/>
                </a:solidFill>
              </a:rPr>
              <a:t>Flood warning vs flood risk</a:t>
            </a:r>
          </a:p>
          <a:p>
            <a:pPr lvl="2"/>
            <a:r>
              <a:rPr lang="en-US" dirty="0" smtClean="0">
                <a:solidFill>
                  <a:srgbClr val="0070C0"/>
                </a:solidFill>
              </a:rPr>
              <a:t>Hydropower operations vs hydropower feasibility</a:t>
            </a:r>
          </a:p>
          <a:p>
            <a:pPr lvl="2"/>
            <a:r>
              <a:rPr lang="en-US" dirty="0" smtClean="0">
                <a:solidFill>
                  <a:srgbClr val="0070C0"/>
                </a:solidFill>
              </a:rPr>
              <a:t>These objectives sound similar to the casual observer but require monitoring at completely different locations</a:t>
            </a:r>
          </a:p>
          <a:p>
            <a:pPr marL="274320" lvl="1" indent="0">
              <a:buNone/>
            </a:pPr>
            <a:endParaRPr lang="en-US" dirty="0" smtClean="0">
              <a:solidFill>
                <a:srgbClr val="0070C0"/>
              </a:solidFill>
            </a:endParaRPr>
          </a:p>
          <a:p>
            <a:pPr marL="274320" lvl="1" indent="0">
              <a:buNone/>
            </a:pPr>
            <a:r>
              <a:rPr lang="en-US" dirty="0" smtClean="0">
                <a:solidFill>
                  <a:srgbClr val="0070C0"/>
                </a:solidFill>
              </a:rPr>
              <a:t>Data for warnings and operational needs are very site-specific whereas risk and feasibility assessments require basin-scale data.</a:t>
            </a:r>
          </a:p>
        </p:txBody>
      </p:sp>
    </p:spTree>
    <p:custDataLst>
      <p:tags r:id="rId1"/>
    </p:custDataLst>
    <p:extLst>
      <p:ext uri="{BB962C8B-B14F-4D97-AF65-F5344CB8AC3E}">
        <p14:creationId xmlns:p14="http://schemas.microsoft.com/office/powerpoint/2010/main" val="2842913541"/>
      </p:ext>
    </p:extLst>
  </p:cSld>
  <p:clrMapOvr>
    <a:masterClrMapping/>
  </p:clrMapOvr>
  <mc:AlternateContent xmlns:mc="http://schemas.openxmlformats.org/markup-compatibility/2006" xmlns:p14="http://schemas.microsoft.com/office/powerpoint/2010/main">
    <mc:Choice Requires="p14">
      <p:transition spd="slow" p14:dur="2000" advTm="72841"/>
    </mc:Choice>
    <mc:Fallback xmlns="">
      <p:transition spd="slow" advTm="7284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685800"/>
            <a:ext cx="8229600" cy="685800"/>
          </a:xfrm>
        </p:spPr>
        <p:txBody>
          <a:bodyPr>
            <a:normAutofit/>
          </a:bodyPr>
          <a:lstStyle/>
          <a:p>
            <a:r>
              <a:rPr lang="en-US" sz="3600" b="1" dirty="0" smtClean="0"/>
              <a:t>Where is monitoring needed?</a:t>
            </a:r>
            <a:endParaRPr lang="en-US" sz="3600" b="1"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859" y="1828800"/>
            <a:ext cx="702945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custDataLst>
              <p:tags r:id="rId3"/>
            </p:custDataLst>
          </p:nvPr>
        </p:nvSpPr>
        <p:spPr>
          <a:xfrm>
            <a:off x="1042859" y="1828800"/>
            <a:ext cx="7029450" cy="40671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custDataLst>
      <p:tags r:id="rId1"/>
    </p:custDataLst>
    <p:extLst>
      <p:ext uri="{BB962C8B-B14F-4D97-AF65-F5344CB8AC3E}">
        <p14:creationId xmlns:p14="http://schemas.microsoft.com/office/powerpoint/2010/main" val="3989644735"/>
      </p:ext>
    </p:extLst>
  </p:cSld>
  <p:clrMapOvr>
    <a:masterClrMapping/>
  </p:clrMapOvr>
  <mc:AlternateContent xmlns:mc="http://schemas.openxmlformats.org/markup-compatibility/2006" xmlns:p14="http://schemas.microsoft.com/office/powerpoint/2010/main">
    <mc:Choice Requires="p14">
      <p:transition spd="slow" p14:dur="2000" advTm="95256"/>
    </mc:Choice>
    <mc:Fallback xmlns="">
      <p:transition spd="slow" advTm="95256"/>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32&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9&quot;/&gt;&lt;lineCharCount val=&quot;47&quot;/&gt;&lt;lineCharCount val=&quot;27&quot;/&gt;&lt;lineCharCount val=&quot;28&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6&quot;/&gt;&lt;lineCharCount val=&quot;45&quot;/&gt;&lt;lineCharCount val=&quot;31&quot;/&gt;&lt;lineCharCount val=&quot;4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TIMING" val="|2.5|9.7|12.5|18.7|12.3"/>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0&quot;/&gt;&lt;lineCharCount val=&quot;62&quot;/&gt;&lt;lineCharCount val=&quot;49&quot;/&gt;&lt;lineCharCount val=&quot;53&quot;/&gt;&lt;lineCharCount val=&quot;49&quot;/&gt;&lt;lineCharCount val=&quot;4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TIMING" val="|12.6|26.9|4.3|3.3|4.6|4"/>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PRESENTER_SHAPEINFO" val="&lt;ThreeDShapeInfo&gt;&lt;uuid val=&quot;{F18C78F6-70A1-4765-8655-6EC02589ADA3}&quot;/&gt;&lt;isInvalidForFieldText val=&quot;0&quot;/&gt;&lt;Image&gt;&lt;filename val=&quot;C:\Documents and Settings\Administrator\Local Settings\Temp\CP1888408852687Session\CPTrustFolder1888408852765\PPTImport1888425872593\data\asimages\{F18C78F6-70A1-4765-8655-6EC02589ADA3}_3.png&quot;/&gt;&lt;left val=&quot;274&quot;/&gt;&lt;top val=&quot;290&quot;/&gt;&lt;width val=&quot;166&quot;/&gt;&lt;height val=&quot;124&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TIMING" val="|5.2|1.6|1.3|0.6|1.7|0.7|1.5|0.9|1.5|0.6"/>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31&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PRESENTER_SHAPEINFO" val="&lt;ThreeDShapeInfo&gt;&lt;uuid val=&quot;{F18C78F6-70A1-4765-8655-6EC02589ADA3}&quot;/&gt;&lt;isInvalidForFieldText val=&quot;0&quot;/&gt;&lt;Image&gt;&lt;filename val=&quot;C:\Documents and Settings\Administrator\Local Settings\Temp\CP1888408852687Session\CPTrustFolder1888408852765\PPTImport1888425872593\data\asimages\{F18C78F6-70A1-4765-8655-6EC02589ADA3}_3.png&quot;/&gt;&lt;left val=&quot;274&quot;/&gt;&lt;top val=&quot;290&quot;/&gt;&lt;width val=&quot;166&quot;/&gt;&lt;height val=&quot;124&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6&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TIMING" val="|2.5|9.7|12.5|18.7|12.3"/>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0&quot;/&gt;&lt;lineCharCount val=&quot;62&quot;/&gt;&lt;lineCharCount val=&quot;49&quot;/&gt;&lt;lineCharCount val=&quot;53&quot;/&gt;&lt;lineCharCount val=&quot;49&quot;/&gt;&lt;lineCharCount val=&quot;4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TIMING" val="|2.5|9.7|12.5|18.7|12.3"/>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0&quot;/&gt;&lt;lineCharCount val=&quot;62&quot;/&gt;&lt;lineCharCount val=&quot;49&quot;/&gt;&lt;lineCharCount val=&quot;53&quot;/&gt;&lt;lineCharCount val=&quot;49&quot;/&gt;&lt;lineCharCount val=&quot;4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TIMING" val="|2.5|9.7|12.5|18.7|12.3"/>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0&quot;/&gt;&lt;lineCharCount val=&quot;62&quot;/&gt;&lt;lineCharCount val=&quot;49&quot;/&gt;&lt;lineCharCount val=&quot;53&quot;/&gt;&lt;lineCharCount val=&quot;49&quot;/&gt;&lt;lineCharCount val=&quot;4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TIMING" val="|1.4|0.9"/>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TIMING" val="|2.5|9.7|12.5|18.7|12.3"/>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0&quot;/&gt;&lt;lineCharCount val=&quot;62&quot;/&gt;&lt;lineCharCount val=&quot;49&quot;/&gt;&lt;lineCharCount val=&quot;53&quot;/&gt;&lt;lineCharCount val=&quot;49&quot;/&gt;&lt;lineCharCount val=&quot;4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TIMING" val="|2.5|9.7|12.5|18.7|12.3"/>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0&quot;/&gt;&lt;lineCharCount val=&quot;62&quot;/&gt;&lt;lineCharCount val=&quot;49&quot;/&gt;&lt;lineCharCount val=&quot;53&quot;/&gt;&lt;lineCharCount val=&quot;49&quot;/&gt;&lt;lineCharCount val=&quot;4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TIMING" val="|2.5|9.7|12.5|18.7|12.3"/>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0&quot;/&gt;&lt;lineCharCount val=&quot;62&quot;/&gt;&lt;lineCharCount val=&quot;49&quot;/&gt;&lt;lineCharCount val=&quot;53&quot;/&gt;&lt;lineCharCount val=&quot;49&quot;/&gt;&lt;lineCharCount val=&quot;4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TIMING" val="|2.5|9.7|12.5|18.7|12.3"/>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0&quot;/&gt;&lt;lineCharCount val=&quot;62&quot;/&gt;&lt;lineCharCount val=&quot;49&quot;/&gt;&lt;lineCharCount val=&quot;53&quot;/&gt;&lt;lineCharCount val=&quot;49&quot;/&gt;&lt;lineCharCount val=&quot;4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TIMING" val="|2.5|9.7|12.5|18.7|12.3"/>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0&quot;/&gt;&lt;lineCharCount val=&quot;62&quot;/&gt;&lt;lineCharCount val=&quot;49&quot;/&gt;&lt;lineCharCount val=&quot;53&quot;/&gt;&lt;lineCharCount val=&quot;49&quot;/&gt;&lt;lineCharCount val=&quot;4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TIMING" val="|2.5|9.7|12.5|18.7|12.3"/>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0&quot;/&gt;&lt;lineCharCount val=&quot;62&quot;/&gt;&lt;lineCharCount val=&quot;49&quot;/&gt;&lt;lineCharCount val=&quot;53&quot;/&gt;&lt;lineCharCount val=&quot;49&quot;/&gt;&lt;lineCharCount val=&quot;4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TIMING" val="|7.7|4.2|14.4|18"/>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6&quot;/&gt;&lt;lineCharCount val=&quot;18&quot;/&gt;&lt;lineCharCount val=&quot;20&quot;/&gt;&lt;lineCharCount val=&quot;28&quot;/&gt;&lt;lineCharCount val=&quot;14&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TIMING" val="|2.2"/>
</p:tagLst>
</file>

<file path=ppt/tags/tag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E91BD5F-52F8-4F8B-8F24-6573A81D5713}&quot;/&gt;&lt;isInvalidForFieldText val=&quot;0&quot;/&gt;&lt;Image&gt;&lt;filename val=&quot;C:\Documents and Settings\Administrator\Local Settings\Temp\CP1888408852687Session\CPTrustFolder1888408852765\PPTImport1888425872593\data\asimages\{7E91BD5F-52F8-4F8B-8F24-6573A81D5713}_8.png&quot;/&gt;&lt;left val=&quot;120&quot;/&gt;&lt;top val=&quot;171&quot;/&gt;&lt;width val=&quot;481&quot;/&gt;&lt;height val=&quot;321&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8&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2&quot;/&gt;&lt;lineCharCount val=&quot;38&quot;/&gt;&lt;lineCharCount val=&quot;12&quot;/&gt;&lt;lineCharCount val=&quot;42&quot;/&gt;&lt;lineCharCount val=&quot;20&quot;/&gt;&lt;lineCharCount val=&quot;24&quot;/&gt;&lt;lineCharCount val=&quot;47&quot;/&gt;&lt;lineCharCount val=&quot;56&quot;/&gt;&lt;lineCharCount val=&quot;12&quot;/&gt;&lt;lineCharCount val=&quot;8&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TIMING" val="|2.5|9.7|12.5|18.7|12.3"/>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0&quot;/&gt;&lt;lineCharCount val=&quot;62&quot;/&gt;&lt;lineCharCount val=&quot;49&quot;/&gt;&lt;lineCharCount val=&quot;53&quot;/&gt;&lt;lineCharCount val=&quot;49&quot;/&gt;&lt;lineCharCount val=&quot;4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TIMING" val="|5.3|1.2|15.7|7.6|8|12.3|2|8.8|11.1|6.6|12.4"/>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0&quot;/&gt;&lt;lineCharCount val=&quot;19&quot;/&gt;&lt;lineCharCount val=&quot;38&quot;/&gt;&lt;lineCharCount val=&quot;26&quot;/&gt;&lt;lineCharCount val=&quot;32&quot;/&gt;&lt;lineCharCount val=&quot;31&quot;/&gt;&lt;lineCharCount val=&quot;34&quot;/&gt;&lt;lineCharCount val=&quot;38&quot;/&gt;&lt;lineCharCount val=&quot;59&quot;/&gt;&lt;lineCharCount val=&quot;51&quot;/&gt;&lt;lineCharCount val=&quot;8&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TIMING" val="|5.6|10.4|4.9|4.1|17.1|2.6|11.9"/>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5&quot;/&gt;&lt;lineCharCount val=&quot;26&quot;/&gt;&lt;lineCharCount val=&quot;20&quot;/&gt;&lt;lineCharCount val=&quot;31&quot;/&gt;&lt;lineCharCount val=&quot;26&quot;/&gt;&lt;lineCharCount val=&quot;20&quot;/&gt;&lt;lineCharCount val=&quot;15&quot;/&gt;&lt;lineCharCount val=&quot;5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TIMING" val="|6|8.9|3.8|8.2|4.9|3.1|4.3|3.6"/>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7&quot;/&gt;&lt;lineCharCount val=&quot;41&quot;/&gt;&lt;lineCharCount val=&quot;35&quot;/&gt;&lt;lineCharCount val=&quot;61&quot;/&gt;&lt;lineCharCount val=&quot;16&quot;/&gt;&lt;lineCharCount val=&quot;20&quot;/&gt;&lt;lineCharCount val=&quot;33&quot;/&gt;&lt;lineCharCount val=&quot;46&quot;/&gt;&lt;lineCharCount val=&quot;38&quot;/&gt;&lt;lineCharCount val=&quot;45&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TIMING" val="|5.3|4|2|2.5|3.9|3.1|3.7"/>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2&quot;/&gt;&lt;lineCharCount val=&quot;21&quot;/&gt;&lt;lineCharCount val=&quot;20&quot;/&gt;&lt;lineCharCount val=&quot;33&quot;/&gt;&lt;lineCharCount val=&quot;41&quot;/&gt;&lt;lineCharCount val=&quot;38&quot;/&gt;&lt;lineCharCount val=&quot;46&quot;/&gt;&lt;lineCharCount val=&quot;27&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TIMING" val="|2.5|9.7|12.5|18.7|12.3"/>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0&quot;/&gt;&lt;lineCharCount val=&quot;62&quot;/&gt;&lt;lineCharCount val=&quot;49&quot;/&gt;&lt;lineCharCount val=&quot;53&quot;/&gt;&lt;lineCharCount val=&quot;49&quot;/&gt;&lt;lineCharCount val=&quot;4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17415</TotalTime>
  <Words>1209</Words>
  <Application>Microsoft Office PowerPoint</Application>
  <PresentationFormat>On-screen Show (4:3)</PresentationFormat>
  <Paragraphs>175</Paragraphs>
  <Slides>25</Slides>
  <Notes>1</Notes>
  <HiddenSlides>0</HiddenSlides>
  <MMClips>2</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Clarity</vt:lpstr>
      <vt:lpstr>PowerPoint Presentation</vt:lpstr>
      <vt:lpstr>Examples that refer to products are intended for illustrative purposes only, and do not imply an endorsement or recommendation of any particular product</vt:lpstr>
      <vt:lpstr>Hydrological Information System (HIS)</vt:lpstr>
      <vt:lpstr>Some Modern HIS Benefits</vt:lpstr>
      <vt:lpstr>Five Essential Elements of a Hydrological Information System (HIS)</vt:lpstr>
      <vt:lpstr>Network Design</vt:lpstr>
      <vt:lpstr>Network Design</vt:lpstr>
      <vt:lpstr>Network Design</vt:lpstr>
      <vt:lpstr>Where is monitoring needed?</vt:lpstr>
      <vt:lpstr>Where is monitoring needed?</vt:lpstr>
      <vt:lpstr>Network Design</vt:lpstr>
      <vt:lpstr>Network Design</vt:lpstr>
      <vt:lpstr>Network Design</vt:lpstr>
      <vt:lpstr>Network Design</vt:lpstr>
      <vt:lpstr>Network Design</vt:lpstr>
      <vt:lpstr>Network Design:  Some Key Principles</vt:lpstr>
      <vt:lpstr>Technology Components of HIS</vt:lpstr>
      <vt:lpstr>Factors when considering sensors, data loggers, and telemetry devices</vt:lpstr>
      <vt:lpstr>Additional factors to consider : Data loggers, sensors, and telecommunications</vt:lpstr>
      <vt:lpstr>Factors when considering Data Center technology</vt:lpstr>
      <vt:lpstr>Data Management:  Key benefits of a good Data Management System (DMS)</vt:lpstr>
      <vt:lpstr>Training:  Benefits of a comprehensive training program</vt:lpstr>
      <vt:lpstr>Quality Management System:  </vt:lpstr>
      <vt:lpstr>Hydrological Information System Quality is Key</vt:lpstr>
      <vt:lpstr>Questions or Comments?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Steve Lipscomb</cp:lastModifiedBy>
  <cp:revision>197</cp:revision>
  <cp:lastPrinted>2012-08-27T20:09:33Z</cp:lastPrinted>
  <dcterms:created xsi:type="dcterms:W3CDTF">2012-06-06T00:01:32Z</dcterms:created>
  <dcterms:modified xsi:type="dcterms:W3CDTF">2015-04-07T16:30:40Z</dcterms:modified>
</cp:coreProperties>
</file>